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3"/>
  </p:notesMasterIdLst>
  <p:handoutMasterIdLst>
    <p:handoutMasterId r:id="rId54"/>
  </p:handoutMasterIdLst>
  <p:sldIdLst>
    <p:sldId id="310" r:id="rId5"/>
    <p:sldId id="264" r:id="rId6"/>
    <p:sldId id="311" r:id="rId7"/>
    <p:sldId id="2435" r:id="rId8"/>
    <p:sldId id="2440" r:id="rId9"/>
    <p:sldId id="2479" r:id="rId10"/>
    <p:sldId id="2442" r:id="rId11"/>
    <p:sldId id="2443" r:id="rId12"/>
    <p:sldId id="2446" r:id="rId13"/>
    <p:sldId id="2509" r:id="rId14"/>
    <p:sldId id="2447" r:id="rId15"/>
    <p:sldId id="2448" r:id="rId16"/>
    <p:sldId id="2444" r:id="rId17"/>
    <p:sldId id="2480" r:id="rId18"/>
    <p:sldId id="2481" r:id="rId19"/>
    <p:sldId id="2451" r:id="rId20"/>
    <p:sldId id="2482" r:id="rId21"/>
    <p:sldId id="2483" r:id="rId22"/>
    <p:sldId id="2484" r:id="rId23"/>
    <p:sldId id="2452" r:id="rId24"/>
    <p:sldId id="2485" r:id="rId25"/>
    <p:sldId id="2455" r:id="rId26"/>
    <p:sldId id="2486" r:id="rId27"/>
    <p:sldId id="2487" r:id="rId28"/>
    <p:sldId id="2488" r:id="rId29"/>
    <p:sldId id="2489" r:id="rId30"/>
    <p:sldId id="2490" r:id="rId31"/>
    <p:sldId id="2491" r:id="rId32"/>
    <p:sldId id="2492" r:id="rId33"/>
    <p:sldId id="2493" r:id="rId34"/>
    <p:sldId id="2494" r:id="rId35"/>
    <p:sldId id="2495" r:id="rId36"/>
    <p:sldId id="2496" r:id="rId37"/>
    <p:sldId id="2497" r:id="rId38"/>
    <p:sldId id="2498" r:id="rId39"/>
    <p:sldId id="2499" r:id="rId40"/>
    <p:sldId id="2500" r:id="rId41"/>
    <p:sldId id="2501" r:id="rId42"/>
    <p:sldId id="2456" r:id="rId43"/>
    <p:sldId id="2502" r:id="rId44"/>
    <p:sldId id="2503" r:id="rId45"/>
    <p:sldId id="2504" r:id="rId46"/>
    <p:sldId id="2505" r:id="rId47"/>
    <p:sldId id="2507" r:id="rId48"/>
    <p:sldId id="2506" r:id="rId49"/>
    <p:sldId id="2508" r:id="rId50"/>
    <p:sldId id="312" r:id="rId51"/>
    <p:sldId id="31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646E1-D90D-EB55-EF16-CA580845A464}" v="2" dt="2024-04-04T18:27:00.956"/>
    <p1510:client id="{ECE546AC-087A-9B90-37EC-597CADC558BA}" v="2" dt="2024-04-04T16:53:36.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2876" autoAdjust="0"/>
  </p:normalViewPr>
  <p:slideViewPr>
    <p:cSldViewPr snapToGrid="0">
      <p:cViewPr>
        <p:scale>
          <a:sx n="60" d="100"/>
          <a:sy n="60" d="100"/>
        </p:scale>
        <p:origin x="1254" y="4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4/4/2024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entury Gothic" panose="020B0502020202020204" pitchFamily="34" charset="0"/>
              </a:rPr>
              <a:t>This learning unit explores further the HTML elements, on how to define the structure and the content of a webpages.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entury Gothic" panose="020B0502020202020204" pitchFamily="34" charset="0"/>
              </a:rPr>
              <a:t>We explore HTML tables, which are used to display data in rows and columns.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entury Gothic" panose="020B0502020202020204" pitchFamily="34" charset="0"/>
              </a:rPr>
              <a:t>Lastly, we focus on the HTML forms elements, which are used to collect user information. </a:t>
            </a:r>
            <a:endParaRPr lang="en-US" b="0" i="0" dirty="0">
              <a:solidFill>
                <a:srgbClr val="000000"/>
              </a:solidFill>
              <a:effectLst/>
              <a:latin typeface="Segoe UI" panose="020B0502040204020203" pitchFamily="34" charset="0"/>
            </a:endParaRPr>
          </a:p>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102700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79339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Student Activity</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98337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Iframe</a:t>
            </a:r>
            <a:r>
              <a:rPr lang="en-US" dirty="0"/>
              <a:t> - Imbedding another web inside your web.</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337154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2734642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The GET method is used to request data from a specified resource. It sends data as part of the URL query string.</a:t>
            </a:r>
            <a:br>
              <a:rPr lang="en-US" dirty="0"/>
            </a:br>
            <a:r>
              <a:rPr lang="en-US" b="0" i="0" dirty="0">
                <a:solidFill>
                  <a:srgbClr val="ECECEC"/>
                </a:solidFill>
                <a:effectLst/>
                <a:latin typeface="Söhne"/>
              </a:rPr>
              <a:t>The POST method is used to submit data to be processed to a specified resource. It sends data in the body of the HTTP request.</a:t>
            </a:r>
          </a:p>
          <a:p>
            <a:r>
              <a:rPr lang="en-US" b="0" i="0" dirty="0">
                <a:solidFill>
                  <a:srgbClr val="ECECEC"/>
                </a:solidFill>
                <a:effectLst/>
                <a:latin typeface="Söhne"/>
              </a:rPr>
              <a:t>The </a:t>
            </a:r>
            <a:r>
              <a:rPr lang="en-US" dirty="0"/>
              <a:t>.</a:t>
            </a:r>
            <a:r>
              <a:rPr lang="en-US" dirty="0" err="1"/>
              <a:t>aspx</a:t>
            </a:r>
            <a:r>
              <a:rPr lang="en-US" b="0" i="0">
                <a:solidFill>
                  <a:srgbClr val="ECECEC"/>
                </a:solidFill>
                <a:effectLst/>
                <a:latin typeface="Söhne"/>
              </a:rPr>
              <a:t> extension is commonly associated with ASP.NET Web Forms, a web application framework developed by Microsoft. </a:t>
            </a:r>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418248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entury Gothic" panose="020B0502020202020204" pitchFamily="34" charset="0"/>
              </a:rPr>
              <a:t>By understanding and applying HTML elements, tables</a:t>
            </a:r>
            <a:r>
              <a:rPr lang="en-US" sz="1800" b="0" i="0">
                <a:solidFill>
                  <a:srgbClr val="000000"/>
                </a:solidFill>
                <a:effectLst/>
                <a:latin typeface="Century Gothic" panose="020B0502020202020204" pitchFamily="34" charset="0"/>
              </a:rPr>
              <a:t>, and </a:t>
            </a:r>
            <a:r>
              <a:rPr lang="en-US" sz="1800" b="0" i="0" dirty="0">
                <a:solidFill>
                  <a:srgbClr val="000000"/>
                </a:solidFill>
                <a:effectLst/>
                <a:latin typeface="Century Gothic" panose="020B0502020202020204" pitchFamily="34" charset="0"/>
              </a:rPr>
              <a:t>forms, students can create structured and interactive web pages that meet a user’s design and functionality requirements. </a:t>
            </a:r>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47</a:t>
            </a:fld>
            <a:endParaRPr lang="en-US" dirty="0"/>
          </a:p>
        </p:txBody>
      </p:sp>
    </p:spTree>
    <p:extLst>
      <p:ext uri="{BB962C8B-B14F-4D97-AF65-F5344CB8AC3E}">
        <p14:creationId xmlns:p14="http://schemas.microsoft.com/office/powerpoint/2010/main" val="735275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B83C-78E5-4755-A811-9637F37FB956}"/>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ZA"/>
          </a:p>
        </p:txBody>
      </p:sp>
      <p:pic>
        <p:nvPicPr>
          <p:cNvPr id="8" name="Picture 7">
            <a:extLst>
              <a:ext uri="{FF2B5EF4-FFF2-40B4-BE49-F238E27FC236}">
                <a16:creationId xmlns:a16="http://schemas.microsoft.com/office/drawing/2014/main" id="{A4DE5C22-BEE5-4AA4-8672-579154461A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91999" cy="6858000"/>
          </a:xfrm>
          <a:prstGeom prst="rect">
            <a:avLst/>
          </a:prstGeom>
        </p:spPr>
      </p:pic>
    </p:spTree>
    <p:extLst>
      <p:ext uri="{BB962C8B-B14F-4D97-AF65-F5344CB8AC3E}">
        <p14:creationId xmlns:p14="http://schemas.microsoft.com/office/powerpoint/2010/main" val="1456929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309467-6104-4054-94A0-17224C0F2A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3058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34B149-1385-4C55-851A-F3C5449209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411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2C06599-B731-4297-87F7-709CFE9F8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75688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76" r:id="rId17"/>
    <p:sldLayoutId id="2147483677" r:id="rId18"/>
    <p:sldLayoutId id="2147483678" r:id="rId19"/>
    <p:sldLayoutId id="2147483679" r:id="rId20"/>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microsoft.com/office/2007/relationships/hdphoto" Target="../media/hdphoto7.wdp"/><Relationship Id="rId5" Type="http://schemas.openxmlformats.org/officeDocument/2006/relationships/image" Target="../media/image17.png"/><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10" Type="http://schemas.microsoft.com/office/2007/relationships/hdphoto" Target="../media/hdphoto10.wdp"/><Relationship Id="rId4" Type="http://schemas.microsoft.com/office/2007/relationships/hdphoto" Target="../media/hdphoto8.wdp"/><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8.png"/><Relationship Id="rId1" Type="http://schemas.openxmlformats.org/officeDocument/2006/relationships/slideLayout" Target="../slideLayouts/slideLayout18.xml"/><Relationship Id="rId5" Type="http://schemas.microsoft.com/office/2007/relationships/hdphoto" Target="../media/hdphoto12.wdp"/><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5" Type="http://schemas.openxmlformats.org/officeDocument/2006/relationships/image" Target="../media/image32.png"/><Relationship Id="rId4" Type="http://schemas.microsoft.com/office/2007/relationships/hdphoto" Target="../media/hdphoto13.wdp"/></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2.png"/><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7B4F-72D6-4EE9-A16C-B54F55F9B2B3}"/>
              </a:ext>
            </a:extLst>
          </p:cNvPr>
          <p:cNvSpPr>
            <a:spLocks noGrp="1"/>
          </p:cNvSpPr>
          <p:nvPr>
            <p:ph type="ctrTitle"/>
          </p:nvPr>
        </p:nvSpPr>
        <p:spPr>
          <a:xfrm>
            <a:off x="0" y="2996953"/>
            <a:ext cx="5087888" cy="3744417"/>
          </a:xfrm>
        </p:spPr>
        <p:txBody>
          <a:bodyPr>
            <a:normAutofit/>
          </a:bodyPr>
          <a:lstStyle/>
          <a:p>
            <a:r>
              <a:rPr lang="en-ZA" sz="3300" dirty="0">
                <a:solidFill>
                  <a:srgbClr val="606168"/>
                </a:solidFill>
              </a:rPr>
              <a:t> </a:t>
            </a:r>
            <a:br>
              <a:rPr lang="en-ZA" sz="3300" dirty="0">
                <a:solidFill>
                  <a:srgbClr val="606168"/>
                </a:solidFill>
              </a:rPr>
            </a:br>
            <a:r>
              <a:rPr lang="en-ZA" sz="3300" b="1" dirty="0">
                <a:effectLst>
                  <a:reflection blurRad="6350" stA="55000" endA="300" endPos="45500" dir="5400000" sy="-100000" algn="bl" rotWithShape="0"/>
                </a:effectLst>
              </a:rPr>
              <a:t>CW412</a:t>
            </a:r>
            <a:br>
              <a:rPr lang="en-ZA" sz="3300" dirty="0">
                <a:solidFill>
                  <a:srgbClr val="606168"/>
                </a:solidFill>
              </a:rPr>
            </a:br>
            <a:br>
              <a:rPr lang="en-ZA" sz="3300" dirty="0">
                <a:solidFill>
                  <a:srgbClr val="606168"/>
                </a:solidFill>
              </a:rPr>
            </a:br>
            <a:r>
              <a:rPr lang="en-US" sz="3300" b="1" dirty="0">
                <a:solidFill>
                  <a:srgbClr val="606168"/>
                </a:solidFill>
              </a:rPr>
              <a:t>part ii</a:t>
            </a:r>
            <a:br>
              <a:rPr lang="en-GB" sz="3300" b="1" dirty="0">
                <a:solidFill>
                  <a:srgbClr val="606168"/>
                </a:solidFill>
              </a:rPr>
            </a:br>
            <a:endParaRPr lang="en-ZA" sz="2400" b="1" dirty="0">
              <a:solidFill>
                <a:schemeClr val="bg1">
                  <a:lumMod val="50000"/>
                </a:schemeClr>
              </a:solidFill>
            </a:endParaRPr>
          </a:p>
        </p:txBody>
      </p:sp>
      <p:pic>
        <p:nvPicPr>
          <p:cNvPr id="3" name="Picture 2">
            <a:extLst>
              <a:ext uri="{FF2B5EF4-FFF2-40B4-BE49-F238E27FC236}">
                <a16:creationId xmlns:a16="http://schemas.microsoft.com/office/drawing/2014/main" id="{A5E2215D-60CB-4C08-B754-AC99B10F6D58}"/>
              </a:ext>
            </a:extLst>
          </p:cNvPr>
          <p:cNvPicPr>
            <a:picLocks noChangeAspect="1"/>
          </p:cNvPicPr>
          <p:nvPr/>
        </p:nvPicPr>
        <p:blipFill>
          <a:blip r:embed="rId2"/>
          <a:stretch>
            <a:fillRect/>
          </a:stretch>
        </p:blipFill>
        <p:spPr>
          <a:xfrm>
            <a:off x="8880518" y="2492897"/>
            <a:ext cx="2494721" cy="2592289"/>
          </a:xfrm>
          <a:prstGeom prst="rect">
            <a:avLst/>
          </a:prstGeom>
          <a:ln>
            <a:noFill/>
          </a:ln>
          <a:effectLst>
            <a:softEdge rad="112500"/>
          </a:effectLst>
        </p:spPr>
      </p:pic>
    </p:spTree>
    <p:extLst>
      <p:ext uri="{BB962C8B-B14F-4D97-AF65-F5344CB8AC3E}">
        <p14:creationId xmlns:p14="http://schemas.microsoft.com/office/powerpoint/2010/main" val="1432214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F51AC8-2395-40D3-8B8E-FE3EC73CE909}"/>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You do it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6F36A488-12D8-479D-B73B-D8AE05C909D3}"/>
              </a:ext>
            </a:extLst>
          </p:cNvPr>
          <p:cNvPicPr>
            <a:picLocks noChangeAspect="1"/>
          </p:cNvPicPr>
          <p:nvPr/>
        </p:nvPicPr>
        <p:blipFill>
          <a:blip r:embed="rId3"/>
          <a:stretch>
            <a:fillRect/>
          </a:stretch>
        </p:blipFill>
        <p:spPr>
          <a:xfrm>
            <a:off x="1322635" y="893878"/>
            <a:ext cx="9194334" cy="5367157"/>
          </a:xfrm>
          <a:prstGeom prst="rect">
            <a:avLst/>
          </a:prstGeom>
        </p:spPr>
      </p:pic>
    </p:spTree>
    <p:extLst>
      <p:ext uri="{BB962C8B-B14F-4D97-AF65-F5344CB8AC3E}">
        <p14:creationId xmlns:p14="http://schemas.microsoft.com/office/powerpoint/2010/main" val="411422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Description List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3277820"/>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description list (dl) </a:t>
            </a:r>
            <a:r>
              <a:rPr lang="en-US" sz="2400" dirty="0">
                <a:latin typeface="Tw Cen MT" panose="020B0602020104020603" pitchFamily="34" charset="0"/>
              </a:rPr>
              <a:t>element is used define a list of terms. It is implemented as a set of name/value pairs. It is often used to create a glossary. In this case the names are the terms being defined and the values are the definition or description of those terms. You can put series of </a:t>
            </a:r>
            <a:r>
              <a:rPr lang="en-US" sz="2400" b="1" dirty="0">
                <a:latin typeface="Tw Cen MT" panose="020B0602020104020603" pitchFamily="34" charset="0"/>
              </a:rPr>
              <a:t>term (dt) </a:t>
            </a:r>
            <a:r>
              <a:rPr lang="en-US" sz="2400" dirty="0">
                <a:latin typeface="Tw Cen MT" panose="020B0602020104020603" pitchFamily="34" charset="0"/>
              </a:rPr>
              <a:t>elements and </a:t>
            </a:r>
            <a:r>
              <a:rPr lang="en-US" sz="2400" b="1" dirty="0">
                <a:latin typeface="Tw Cen MT" panose="020B0602020104020603" pitchFamily="34" charset="0"/>
              </a:rPr>
              <a:t>description (dd) </a:t>
            </a:r>
            <a:r>
              <a:rPr lang="en-US" sz="2400" dirty="0">
                <a:latin typeface="Tw Cen MT" panose="020B0602020104020603" pitchFamily="34" charset="0"/>
              </a:rPr>
              <a:t>elements inside the dl element..</a:t>
            </a:r>
          </a:p>
          <a:p>
            <a:pPr>
              <a:spcAft>
                <a:spcPts val="600"/>
              </a:spcAft>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p:txBody>
      </p:sp>
      <p:pic>
        <p:nvPicPr>
          <p:cNvPr id="8" name="Picture 7">
            <a:extLst>
              <a:ext uri="{FF2B5EF4-FFF2-40B4-BE49-F238E27FC236}">
                <a16:creationId xmlns:a16="http://schemas.microsoft.com/office/drawing/2014/main" id="{81643BC7-CC06-43B8-8338-7F2592EBA2E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376570" y="2379673"/>
            <a:ext cx="7239000" cy="3995960"/>
          </a:xfrm>
          <a:prstGeom prst="rect">
            <a:avLst/>
          </a:prstGeom>
        </p:spPr>
      </p:pic>
    </p:spTree>
    <p:extLst>
      <p:ext uri="{BB962C8B-B14F-4D97-AF65-F5344CB8AC3E}">
        <p14:creationId xmlns:p14="http://schemas.microsoft.com/office/powerpoint/2010/main" val="3464017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Inline Frames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46995"/>
            <a:ext cx="11073468" cy="2985433"/>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iframe element is used to embed another web page within the current document. You can include an iframe with markup like this:</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r>
              <a:rPr lang="en-US" sz="2400" dirty="0">
                <a:latin typeface="Tw Cen MT" panose="020B0602020104020603" pitchFamily="34" charset="0"/>
              </a:rPr>
              <a:t>The iframe element supports several attributes that you can use to configure how the element is rendered and what options it will allow.</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p:txBody>
      </p:sp>
      <p:pic>
        <p:nvPicPr>
          <p:cNvPr id="5" name="Picture 4">
            <a:extLst>
              <a:ext uri="{FF2B5EF4-FFF2-40B4-BE49-F238E27FC236}">
                <a16:creationId xmlns:a16="http://schemas.microsoft.com/office/drawing/2014/main" id="{000DA99A-2B21-46CC-8353-76706311D0C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976345" y="1516436"/>
            <a:ext cx="6667500" cy="838200"/>
          </a:xfrm>
          <a:prstGeom prst="rect">
            <a:avLst/>
          </a:prstGeom>
        </p:spPr>
      </p:pic>
      <p:pic>
        <p:nvPicPr>
          <p:cNvPr id="10" name="Picture 9">
            <a:extLst>
              <a:ext uri="{FF2B5EF4-FFF2-40B4-BE49-F238E27FC236}">
                <a16:creationId xmlns:a16="http://schemas.microsoft.com/office/drawing/2014/main" id="{934A9ED0-981D-4D69-807A-C00686F8985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347912" y="3196206"/>
            <a:ext cx="7496175" cy="3204594"/>
          </a:xfrm>
          <a:prstGeom prst="rect">
            <a:avLst/>
          </a:prstGeom>
        </p:spPr>
      </p:pic>
    </p:spTree>
    <p:extLst>
      <p:ext uri="{BB962C8B-B14F-4D97-AF65-F5344CB8AC3E}">
        <p14:creationId xmlns:p14="http://schemas.microsoft.com/office/powerpoint/2010/main" val="1732107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446402" y="707117"/>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Phrasing HTML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19274"/>
            <a:ext cx="11256628" cy="5801588"/>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strong element is used to indicate the text has a higher importance than the surrounding text. This could be a word, phrase, sentence, or even paragraph that is critical.</a:t>
            </a:r>
          </a:p>
          <a:p>
            <a:pPr marL="342900" indent="-342900">
              <a:spcAft>
                <a:spcPts val="600"/>
              </a:spcAft>
              <a:buFont typeface="Wingdings" panose="05000000000000000000" pitchFamily="2" charset="2"/>
              <a:buChar char="§"/>
            </a:pPr>
            <a:r>
              <a:rPr lang="en-US" sz="2400" dirty="0">
                <a:latin typeface="Tw Cen MT" panose="020B0602020104020603" pitchFamily="34" charset="0"/>
              </a:rPr>
              <a:t>Text placed within an </a:t>
            </a:r>
            <a:r>
              <a:rPr lang="en-US" sz="2400" dirty="0" err="1">
                <a:latin typeface="Tw Cen MT" panose="020B0602020104020603" pitchFamily="34" charset="0"/>
              </a:rPr>
              <a:t>em</a:t>
            </a:r>
            <a:r>
              <a:rPr lang="en-US" sz="2400" dirty="0">
                <a:latin typeface="Tw Cen MT" panose="020B0602020104020603" pitchFamily="34" charset="0"/>
              </a:rPr>
              <a:t> element should be read with emphasis. Even though you may not be reading the text out loud, in your mind you’re still hearing the emphasis and catching the nuances implied by it.</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&lt;mark&gt; tag defines text that should be marked or highlighted.</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dirty="0" err="1">
                <a:latin typeface="Tw Cen MT" panose="020B0602020104020603" pitchFamily="34" charset="0"/>
              </a:rPr>
              <a:t>i</a:t>
            </a:r>
            <a:r>
              <a:rPr lang="en-US" sz="2400" dirty="0">
                <a:latin typeface="Tw Cen MT" panose="020B0602020104020603" pitchFamily="34" charset="0"/>
              </a:rPr>
              <a:t> element should be used when the text needs to be styled differently from the surrounding text.</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small element for copyright information, disclaimers, or other legal information.</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strikethrough element (s) is used to indicate content that is no longer relevant or accurate.</a:t>
            </a:r>
          </a:p>
          <a:p>
            <a:pPr marL="342900" indent="-342900">
              <a:spcAft>
                <a:spcPts val="600"/>
              </a:spcAft>
              <a:buFont typeface="Wingdings" panose="05000000000000000000" pitchFamily="2" charset="2"/>
              <a:buChar char="§"/>
            </a:pPr>
            <a:r>
              <a:rPr lang="en-US" sz="2400" dirty="0">
                <a:latin typeface="Tw Cen MT" panose="020B0602020104020603" pitchFamily="34" charset="0"/>
              </a:rPr>
              <a:t> Stylistically offset - &lt;b&gt; - keywords or other phrases that need to stand out</a:t>
            </a:r>
          </a:p>
          <a:p>
            <a:pPr marL="342900" indent="-342900">
              <a:spcAft>
                <a:spcPts val="600"/>
              </a:spcAft>
              <a:buFont typeface="Wingdings" panose="05000000000000000000" pitchFamily="2" charset="2"/>
              <a:buChar char="§"/>
            </a:pPr>
            <a:r>
              <a:rPr lang="en-US" sz="2400" dirty="0">
                <a:latin typeface="Tw Cen MT" panose="020B0602020104020603" pitchFamily="34" charset="0"/>
              </a:rPr>
              <a:t>Unarticulated - &lt;u&gt; - indicates spelling, grammatical errors or proper nouns.</a:t>
            </a:r>
          </a:p>
        </p:txBody>
      </p:sp>
      <p:pic>
        <p:nvPicPr>
          <p:cNvPr id="5" name="Picture 4">
            <a:extLst>
              <a:ext uri="{FF2B5EF4-FFF2-40B4-BE49-F238E27FC236}">
                <a16:creationId xmlns:a16="http://schemas.microsoft.com/office/drawing/2014/main" id="{EB176A86-5D82-46D7-82C6-3B25283B17E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396018" y="1473707"/>
            <a:ext cx="7181850" cy="534614"/>
          </a:xfrm>
          <a:prstGeom prst="rect">
            <a:avLst/>
          </a:prstGeom>
        </p:spPr>
      </p:pic>
      <p:pic>
        <p:nvPicPr>
          <p:cNvPr id="9" name="Picture 8">
            <a:extLst>
              <a:ext uri="{FF2B5EF4-FFF2-40B4-BE49-F238E27FC236}">
                <a16:creationId xmlns:a16="http://schemas.microsoft.com/office/drawing/2014/main" id="{B16D6351-0390-4391-B8E6-9BD0C2768E1B}"/>
              </a:ext>
            </a:extLst>
          </p:cNvPr>
          <p:cNvPicPr>
            <a:picLocks noChangeAspect="1"/>
          </p:cNvPicPr>
          <p:nvPr/>
        </p:nvPicPr>
        <p:blipFill>
          <a:blip r:embed="rId5"/>
          <a:stretch>
            <a:fillRect/>
          </a:stretch>
        </p:blipFill>
        <p:spPr>
          <a:xfrm>
            <a:off x="5535117" y="2756627"/>
            <a:ext cx="3286125" cy="425957"/>
          </a:xfrm>
          <a:prstGeom prst="rect">
            <a:avLst/>
          </a:prstGeom>
        </p:spPr>
      </p:pic>
      <p:pic>
        <p:nvPicPr>
          <p:cNvPr id="10" name="Picture 9">
            <a:extLst>
              <a:ext uri="{FF2B5EF4-FFF2-40B4-BE49-F238E27FC236}">
                <a16:creationId xmlns:a16="http://schemas.microsoft.com/office/drawing/2014/main" id="{61D755EC-22CE-4FE0-B09B-FF044A894147}"/>
              </a:ext>
            </a:extLst>
          </p:cNvPr>
          <p:cNvPicPr>
            <a:picLocks noChangeAspect="1"/>
          </p:cNvPicPr>
          <p:nvPr/>
        </p:nvPicPr>
        <p:blipFill>
          <a:blip r:embed="rId6"/>
          <a:stretch>
            <a:fillRect/>
          </a:stretch>
        </p:blipFill>
        <p:spPr>
          <a:xfrm>
            <a:off x="8999989" y="3114829"/>
            <a:ext cx="3286124" cy="570033"/>
          </a:xfrm>
          <a:prstGeom prst="rect">
            <a:avLst/>
          </a:prstGeom>
        </p:spPr>
      </p:pic>
      <p:pic>
        <p:nvPicPr>
          <p:cNvPr id="11" name="Picture 10">
            <a:extLst>
              <a:ext uri="{FF2B5EF4-FFF2-40B4-BE49-F238E27FC236}">
                <a16:creationId xmlns:a16="http://schemas.microsoft.com/office/drawing/2014/main" id="{200792FE-A9FF-4362-8675-DEC051A81D4C}"/>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3233388" y="3918211"/>
            <a:ext cx="4886325" cy="342900"/>
          </a:xfrm>
          <a:prstGeom prst="rect">
            <a:avLst/>
          </a:prstGeom>
        </p:spPr>
      </p:pic>
      <p:pic>
        <p:nvPicPr>
          <p:cNvPr id="12" name="Picture 11">
            <a:extLst>
              <a:ext uri="{FF2B5EF4-FFF2-40B4-BE49-F238E27FC236}">
                <a16:creationId xmlns:a16="http://schemas.microsoft.com/office/drawing/2014/main" id="{C0CD7F09-EAA3-4140-9B59-D9A2E365F375}"/>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2264460" y="5203780"/>
            <a:ext cx="6505575" cy="266700"/>
          </a:xfrm>
          <a:prstGeom prst="rect">
            <a:avLst/>
          </a:prstGeom>
        </p:spPr>
      </p:pic>
    </p:spTree>
    <p:extLst>
      <p:ext uri="{BB962C8B-B14F-4D97-AF65-F5344CB8AC3E}">
        <p14:creationId xmlns:p14="http://schemas.microsoft.com/office/powerpoint/2010/main" val="114010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446402" y="707117"/>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Phrasing HTML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19274"/>
            <a:ext cx="11256628" cy="5586145"/>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&lt;code&gt; tag is used to define a piece of computer code. The content inside is displayed in the browser's default monospace font.</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r>
              <a:rPr lang="en-US" sz="2400" dirty="0">
                <a:latin typeface="Tw Cen MT" panose="020B0602020104020603" pitchFamily="34" charset="0"/>
              </a:rPr>
              <a:t>The &lt;</a:t>
            </a:r>
            <a:r>
              <a:rPr lang="en-US" sz="2400" dirty="0" err="1">
                <a:latin typeface="Tw Cen MT" panose="020B0602020104020603" pitchFamily="34" charset="0"/>
              </a:rPr>
              <a:t>abbr</a:t>
            </a:r>
            <a:r>
              <a:rPr lang="en-US" sz="2400" dirty="0">
                <a:latin typeface="Tw Cen MT" panose="020B0602020104020603" pitchFamily="34" charset="0"/>
              </a:rPr>
              <a:t>&gt; tag defines an abbreviation or an acronym, like "HTML", "CSS", "Mr.", "Dr.", "ASAP", "ATM".</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&lt;sub&gt; tag defines subscript text. Subscript text appears half a character below the normal line.</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&lt;time&gt; tag defines a specific time (or datetime).</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&lt;q&gt; tag defines a short quotation.</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&lt;span&gt; tag is an inline container used to mark up part of text, or part of document.</a:t>
            </a:r>
          </a:p>
        </p:txBody>
      </p:sp>
      <p:pic>
        <p:nvPicPr>
          <p:cNvPr id="8" name="Picture 7">
            <a:extLst>
              <a:ext uri="{FF2B5EF4-FFF2-40B4-BE49-F238E27FC236}">
                <a16:creationId xmlns:a16="http://schemas.microsoft.com/office/drawing/2014/main" id="{BFE1EF51-099C-47C3-8298-C432AB8D1785}"/>
              </a:ext>
            </a:extLst>
          </p:cNvPr>
          <p:cNvPicPr>
            <a:picLocks noChangeAspect="1"/>
          </p:cNvPicPr>
          <p:nvPr/>
        </p:nvPicPr>
        <p:blipFill>
          <a:blip r:embed="rId2"/>
          <a:stretch>
            <a:fillRect/>
          </a:stretch>
        </p:blipFill>
        <p:spPr>
          <a:xfrm>
            <a:off x="1759591" y="1476558"/>
            <a:ext cx="5334000" cy="1838325"/>
          </a:xfrm>
          <a:prstGeom prst="rect">
            <a:avLst/>
          </a:prstGeom>
        </p:spPr>
      </p:pic>
      <p:pic>
        <p:nvPicPr>
          <p:cNvPr id="13" name="Picture 12">
            <a:extLst>
              <a:ext uri="{FF2B5EF4-FFF2-40B4-BE49-F238E27FC236}">
                <a16:creationId xmlns:a16="http://schemas.microsoft.com/office/drawing/2014/main" id="{7919E576-2689-440C-A483-14E9CD0D5654}"/>
              </a:ext>
            </a:extLst>
          </p:cNvPr>
          <p:cNvPicPr>
            <a:picLocks noChangeAspect="1"/>
          </p:cNvPicPr>
          <p:nvPr/>
        </p:nvPicPr>
        <p:blipFill>
          <a:blip r:embed="rId3"/>
          <a:stretch>
            <a:fillRect/>
          </a:stretch>
        </p:blipFill>
        <p:spPr>
          <a:xfrm>
            <a:off x="3817078" y="3715634"/>
            <a:ext cx="6000750" cy="276225"/>
          </a:xfrm>
          <a:prstGeom prst="rect">
            <a:avLst/>
          </a:prstGeom>
        </p:spPr>
      </p:pic>
      <p:pic>
        <p:nvPicPr>
          <p:cNvPr id="14" name="Picture 13">
            <a:extLst>
              <a:ext uri="{FF2B5EF4-FFF2-40B4-BE49-F238E27FC236}">
                <a16:creationId xmlns:a16="http://schemas.microsoft.com/office/drawing/2014/main" id="{1CF4E8EA-D60F-4061-B590-10E2D20A59FD}"/>
              </a:ext>
            </a:extLst>
          </p:cNvPr>
          <p:cNvPicPr>
            <a:picLocks noChangeAspect="1"/>
          </p:cNvPicPr>
          <p:nvPr/>
        </p:nvPicPr>
        <p:blipFill>
          <a:blip r:embed="rId4"/>
          <a:stretch>
            <a:fillRect/>
          </a:stretch>
        </p:blipFill>
        <p:spPr>
          <a:xfrm>
            <a:off x="2597878" y="4605008"/>
            <a:ext cx="4219575" cy="276225"/>
          </a:xfrm>
          <a:prstGeom prst="rect">
            <a:avLst/>
          </a:prstGeom>
        </p:spPr>
      </p:pic>
      <p:pic>
        <p:nvPicPr>
          <p:cNvPr id="15" name="Picture 14">
            <a:extLst>
              <a:ext uri="{FF2B5EF4-FFF2-40B4-BE49-F238E27FC236}">
                <a16:creationId xmlns:a16="http://schemas.microsoft.com/office/drawing/2014/main" id="{4F9CE8BC-E5F7-4B3E-94B7-F0DABA6EE949}"/>
              </a:ext>
            </a:extLst>
          </p:cNvPr>
          <p:cNvPicPr>
            <a:picLocks noChangeAspect="1"/>
          </p:cNvPicPr>
          <p:nvPr/>
        </p:nvPicPr>
        <p:blipFill>
          <a:blip r:embed="rId5"/>
          <a:stretch>
            <a:fillRect/>
          </a:stretch>
        </p:blipFill>
        <p:spPr>
          <a:xfrm>
            <a:off x="7524925" y="4988320"/>
            <a:ext cx="4667075" cy="276225"/>
          </a:xfrm>
          <a:prstGeom prst="rect">
            <a:avLst/>
          </a:prstGeom>
        </p:spPr>
      </p:pic>
      <p:pic>
        <p:nvPicPr>
          <p:cNvPr id="16" name="Picture 15">
            <a:extLst>
              <a:ext uri="{FF2B5EF4-FFF2-40B4-BE49-F238E27FC236}">
                <a16:creationId xmlns:a16="http://schemas.microsoft.com/office/drawing/2014/main" id="{8225D1B0-5D0F-4DD0-9587-B363B48BBB54}"/>
              </a:ext>
            </a:extLst>
          </p:cNvPr>
          <p:cNvPicPr>
            <a:picLocks noChangeAspect="1"/>
          </p:cNvPicPr>
          <p:nvPr/>
        </p:nvPicPr>
        <p:blipFill>
          <a:blip r:embed="rId6"/>
          <a:stretch>
            <a:fillRect/>
          </a:stretch>
        </p:blipFill>
        <p:spPr>
          <a:xfrm>
            <a:off x="6167307" y="5582006"/>
            <a:ext cx="5067300" cy="266700"/>
          </a:xfrm>
          <a:prstGeom prst="rect">
            <a:avLst/>
          </a:prstGeom>
        </p:spPr>
      </p:pic>
    </p:spTree>
    <p:extLst>
      <p:ext uri="{BB962C8B-B14F-4D97-AF65-F5344CB8AC3E}">
        <p14:creationId xmlns:p14="http://schemas.microsoft.com/office/powerpoint/2010/main" val="224496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stretch>
            <a:fillRect/>
          </a:stretch>
        </p:blipFill>
        <p:spPr>
          <a:xfrm>
            <a:off x="0" y="0"/>
            <a:ext cx="12192000" cy="6858000"/>
          </a:xfrm>
        </p:spPr>
      </p:pic>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19811" y="873048"/>
            <a:ext cx="10787270" cy="830649"/>
          </a:xfrm>
        </p:spPr>
        <p:txBody>
          <a:bodyPr>
            <a:normAutofit fontScale="90000"/>
          </a:bodyPr>
          <a:lstStyle/>
          <a:p>
            <a:r>
              <a:rPr lang="en-US" b="1" dirty="0">
                <a:latin typeface="Tw Cen MT" panose="020B0602020104020603" pitchFamily="34" charset="0"/>
              </a:rPr>
              <a:t>Understanding HTML Table and Form Elements</a:t>
            </a:r>
            <a:r>
              <a:rPr lang="en-US" dirty="0">
                <a:solidFill>
                  <a:schemeClr val="bg1"/>
                </a:solidFill>
              </a:rPr>
              <a:t>.</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03163" y="5283196"/>
            <a:ext cx="5251450" cy="365125"/>
          </a:xfrm>
        </p:spPr>
        <p:txBody>
          <a:bodyPr>
            <a:normAutofit fontScale="85000" lnSpcReduction="20000"/>
          </a:bodyPr>
          <a:lstStyle/>
          <a:p>
            <a:r>
              <a:rPr lang="en-US" b="1" dirty="0">
                <a:solidFill>
                  <a:schemeClr val="bg1">
                    <a:lumMod val="95000"/>
                  </a:schemeClr>
                </a:solidFill>
                <a:latin typeface="Tw Cen MT" panose="020B0602020104020603" pitchFamily="34" charset="0"/>
              </a:rPr>
              <a:t>OBJECTIVE 2</a:t>
            </a:r>
          </a:p>
        </p:txBody>
      </p:sp>
    </p:spTree>
    <p:extLst>
      <p:ext uri="{BB962C8B-B14F-4D97-AF65-F5344CB8AC3E}">
        <p14:creationId xmlns:p14="http://schemas.microsoft.com/office/powerpoint/2010/main" val="57908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Table Element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2246769"/>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The </a:t>
            </a:r>
            <a:r>
              <a:rPr lang="en-US" sz="2000" b="1" dirty="0">
                <a:latin typeface="Tw Cen MT" panose="020B0602020104020603" pitchFamily="34" charset="0"/>
              </a:rPr>
              <a:t>&lt;table&gt; tag </a:t>
            </a:r>
            <a:r>
              <a:rPr lang="en-US" sz="2000" dirty="0">
                <a:latin typeface="Tw Cen MT" panose="020B0602020104020603" pitchFamily="34" charset="0"/>
              </a:rPr>
              <a:t>defines an HTML table.</a:t>
            </a:r>
          </a:p>
          <a:p>
            <a:pPr marL="342900" indent="-342900">
              <a:spcAft>
                <a:spcPts val="600"/>
              </a:spcAft>
              <a:buFont typeface="Wingdings" panose="05000000000000000000" pitchFamily="2" charset="2"/>
              <a:buChar char="§"/>
            </a:pPr>
            <a:r>
              <a:rPr lang="en-US" sz="2000" dirty="0">
                <a:latin typeface="Tw Cen MT" panose="020B0602020104020603" pitchFamily="34" charset="0"/>
              </a:rPr>
              <a:t>An HTML table consists of one </a:t>
            </a:r>
            <a:r>
              <a:rPr lang="en-US" sz="2000" b="1" dirty="0">
                <a:latin typeface="Tw Cen MT" panose="020B0602020104020603" pitchFamily="34" charset="0"/>
              </a:rPr>
              <a:t>&lt;table&gt; </a:t>
            </a:r>
            <a:r>
              <a:rPr lang="en-US" sz="2000" dirty="0">
                <a:latin typeface="Tw Cen MT" panose="020B0602020104020603" pitchFamily="34" charset="0"/>
              </a:rPr>
              <a:t>element and one or more </a:t>
            </a:r>
            <a:r>
              <a:rPr lang="en-US" sz="2000" b="1" dirty="0">
                <a:latin typeface="Tw Cen MT" panose="020B0602020104020603" pitchFamily="34" charset="0"/>
              </a:rPr>
              <a:t>&lt;tr&gt;, &lt;</a:t>
            </a:r>
            <a:r>
              <a:rPr lang="en-US" sz="2000" b="1" dirty="0" err="1">
                <a:latin typeface="Tw Cen MT" panose="020B0602020104020603" pitchFamily="34" charset="0"/>
              </a:rPr>
              <a:t>th</a:t>
            </a:r>
            <a:r>
              <a:rPr lang="en-US" sz="2000" b="1" dirty="0">
                <a:latin typeface="Tw Cen MT" panose="020B0602020104020603" pitchFamily="34" charset="0"/>
              </a:rPr>
              <a:t>&gt;, and &lt;td&gt; </a:t>
            </a:r>
            <a:r>
              <a:rPr lang="en-US" sz="2000" dirty="0">
                <a:latin typeface="Tw Cen MT" panose="020B0602020104020603" pitchFamily="34" charset="0"/>
              </a:rPr>
              <a:t>elements.</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a:t>
            </a:r>
            <a:r>
              <a:rPr lang="en-US" sz="2000" b="1" dirty="0">
                <a:latin typeface="Tw Cen MT" panose="020B0602020104020603" pitchFamily="34" charset="0"/>
              </a:rPr>
              <a:t>&lt;tr&gt; </a:t>
            </a:r>
            <a:r>
              <a:rPr lang="en-US" sz="2000" dirty="0">
                <a:latin typeface="Tw Cen MT" panose="020B0602020104020603" pitchFamily="34" charset="0"/>
              </a:rPr>
              <a:t>element defines a table row, the </a:t>
            </a:r>
            <a:r>
              <a:rPr lang="en-US" sz="2000" b="1" dirty="0">
                <a:latin typeface="Tw Cen MT" panose="020B0602020104020603" pitchFamily="34" charset="0"/>
              </a:rPr>
              <a:t>&lt;</a:t>
            </a:r>
            <a:r>
              <a:rPr lang="en-US" sz="2000" b="1" dirty="0" err="1">
                <a:latin typeface="Tw Cen MT" panose="020B0602020104020603" pitchFamily="34" charset="0"/>
              </a:rPr>
              <a:t>th</a:t>
            </a:r>
            <a:r>
              <a:rPr lang="en-US" sz="2000" b="1" dirty="0">
                <a:latin typeface="Tw Cen MT" panose="020B0602020104020603" pitchFamily="34" charset="0"/>
              </a:rPr>
              <a:t>&gt; </a:t>
            </a:r>
            <a:r>
              <a:rPr lang="en-US" sz="2000" dirty="0">
                <a:latin typeface="Tw Cen MT" panose="020B0602020104020603" pitchFamily="34" charset="0"/>
              </a:rPr>
              <a:t>element defines a table header, and the </a:t>
            </a:r>
            <a:r>
              <a:rPr lang="en-US" sz="2000" b="1" dirty="0">
                <a:latin typeface="Tw Cen MT" panose="020B0602020104020603" pitchFamily="34" charset="0"/>
              </a:rPr>
              <a:t>&lt;td&gt; </a:t>
            </a:r>
            <a:r>
              <a:rPr lang="en-US" sz="2000" dirty="0">
                <a:latin typeface="Tw Cen MT" panose="020B0602020104020603" pitchFamily="34" charset="0"/>
              </a:rPr>
              <a:t>element defines a table cell.</a:t>
            </a:r>
          </a:p>
          <a:p>
            <a:pPr marL="342900" indent="-342900">
              <a:spcAft>
                <a:spcPts val="600"/>
              </a:spcAft>
              <a:buFont typeface="Wingdings" panose="05000000000000000000" pitchFamily="2" charset="2"/>
              <a:buChar char="§"/>
            </a:pPr>
            <a:r>
              <a:rPr lang="en-US" sz="2000" dirty="0">
                <a:latin typeface="Tw Cen MT" panose="020B0602020104020603" pitchFamily="34" charset="0"/>
              </a:rPr>
              <a:t>An HTML table may also include </a:t>
            </a:r>
            <a:r>
              <a:rPr lang="en-US" sz="2000" b="1" dirty="0">
                <a:latin typeface="Tw Cen MT" panose="020B0602020104020603" pitchFamily="34" charset="0"/>
              </a:rPr>
              <a:t>&lt;caption&gt;, &lt;</a:t>
            </a:r>
            <a:r>
              <a:rPr lang="en-US" sz="2000" b="1" dirty="0" err="1">
                <a:latin typeface="Tw Cen MT" panose="020B0602020104020603" pitchFamily="34" charset="0"/>
              </a:rPr>
              <a:t>colgroup</a:t>
            </a:r>
            <a:r>
              <a:rPr lang="en-US" sz="2000" b="1" dirty="0">
                <a:latin typeface="Tw Cen MT" panose="020B0602020104020603" pitchFamily="34" charset="0"/>
              </a:rPr>
              <a:t>&gt;, &lt;</a:t>
            </a:r>
            <a:r>
              <a:rPr lang="en-US" sz="2000" b="1" dirty="0" err="1">
                <a:latin typeface="Tw Cen MT" panose="020B0602020104020603" pitchFamily="34" charset="0"/>
              </a:rPr>
              <a:t>thead</a:t>
            </a:r>
            <a:r>
              <a:rPr lang="en-US" sz="2000" b="1" dirty="0">
                <a:latin typeface="Tw Cen MT" panose="020B0602020104020603" pitchFamily="34" charset="0"/>
              </a:rPr>
              <a:t>&gt;, &lt;</a:t>
            </a:r>
            <a:r>
              <a:rPr lang="en-US" sz="2000" b="1" dirty="0" err="1">
                <a:latin typeface="Tw Cen MT" panose="020B0602020104020603" pitchFamily="34" charset="0"/>
              </a:rPr>
              <a:t>tfoot</a:t>
            </a:r>
            <a:r>
              <a:rPr lang="en-US" sz="2000" b="1" dirty="0">
                <a:latin typeface="Tw Cen MT" panose="020B0602020104020603" pitchFamily="34" charset="0"/>
              </a:rPr>
              <a:t>&gt;, and &lt;</a:t>
            </a:r>
            <a:r>
              <a:rPr lang="en-US" sz="2000" b="1" dirty="0" err="1">
                <a:latin typeface="Tw Cen MT" panose="020B0602020104020603" pitchFamily="34" charset="0"/>
              </a:rPr>
              <a:t>tbody</a:t>
            </a:r>
            <a:r>
              <a:rPr lang="en-US" sz="2000" b="1" dirty="0">
                <a:latin typeface="Tw Cen MT" panose="020B0602020104020603" pitchFamily="34" charset="0"/>
              </a:rPr>
              <a:t>&gt; </a:t>
            </a:r>
            <a:r>
              <a:rPr lang="en-US" sz="2000" dirty="0">
                <a:latin typeface="Tw Cen MT" panose="020B0602020104020603" pitchFamily="34" charset="0"/>
              </a:rPr>
              <a:t>elements.</a:t>
            </a:r>
          </a:p>
          <a:p>
            <a:pPr>
              <a:spcAft>
                <a:spcPts val="600"/>
              </a:spcAft>
            </a:pPr>
            <a:endParaRPr lang="en-US" sz="2000" b="1" dirty="0">
              <a:latin typeface="Tw Cen MT" panose="020B0602020104020603" pitchFamily="34" charset="0"/>
            </a:endParaRPr>
          </a:p>
        </p:txBody>
      </p:sp>
      <p:pic>
        <p:nvPicPr>
          <p:cNvPr id="8" name="Picture 7">
            <a:extLst>
              <a:ext uri="{FF2B5EF4-FFF2-40B4-BE49-F238E27FC236}">
                <a16:creationId xmlns:a16="http://schemas.microsoft.com/office/drawing/2014/main" id="{EEF14C71-33A2-49E9-982F-0F17B21376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59902" y="2961314"/>
            <a:ext cx="6594231" cy="3896686"/>
          </a:xfrm>
          <a:prstGeom prst="rect">
            <a:avLst/>
          </a:prstGeom>
        </p:spPr>
      </p:pic>
      <p:pic>
        <p:nvPicPr>
          <p:cNvPr id="9" name="Picture 8">
            <a:extLst>
              <a:ext uri="{FF2B5EF4-FFF2-40B4-BE49-F238E27FC236}">
                <a16:creationId xmlns:a16="http://schemas.microsoft.com/office/drawing/2014/main" id="{0370DB38-A6EB-4E05-A6D0-AA03BCBF8D9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354133" y="4258156"/>
            <a:ext cx="4837867" cy="1714500"/>
          </a:xfrm>
          <a:prstGeom prst="rect">
            <a:avLst/>
          </a:prstGeom>
        </p:spPr>
      </p:pic>
    </p:spTree>
    <p:extLst>
      <p:ext uri="{BB962C8B-B14F-4D97-AF65-F5344CB8AC3E}">
        <p14:creationId xmlns:p14="http://schemas.microsoft.com/office/powerpoint/2010/main" val="288135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Table Element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5" name="Picture 4">
            <a:extLst>
              <a:ext uri="{FF2B5EF4-FFF2-40B4-BE49-F238E27FC236}">
                <a16:creationId xmlns:a16="http://schemas.microsoft.com/office/drawing/2014/main" id="{46937007-C093-40B8-A8BB-46E2AE6841CF}"/>
              </a:ext>
            </a:extLst>
          </p:cNvPr>
          <p:cNvPicPr>
            <a:picLocks noChangeAspect="1"/>
          </p:cNvPicPr>
          <p:nvPr/>
        </p:nvPicPr>
        <p:blipFill>
          <a:blip r:embed="rId2"/>
          <a:stretch>
            <a:fillRect/>
          </a:stretch>
        </p:blipFill>
        <p:spPr>
          <a:xfrm>
            <a:off x="0" y="796954"/>
            <a:ext cx="5922627" cy="6061046"/>
          </a:xfrm>
          <a:prstGeom prst="rect">
            <a:avLst/>
          </a:prstGeom>
        </p:spPr>
      </p:pic>
      <p:pic>
        <p:nvPicPr>
          <p:cNvPr id="8" name="Picture 7">
            <a:extLst>
              <a:ext uri="{FF2B5EF4-FFF2-40B4-BE49-F238E27FC236}">
                <a16:creationId xmlns:a16="http://schemas.microsoft.com/office/drawing/2014/main" id="{E5DEFB27-74FF-4A68-AFD3-E458BFC3C71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5922627" y="0"/>
            <a:ext cx="3424453" cy="6858000"/>
          </a:xfrm>
          <a:prstGeom prst="rect">
            <a:avLst/>
          </a:prstGeom>
        </p:spPr>
      </p:pic>
      <p:pic>
        <p:nvPicPr>
          <p:cNvPr id="9" name="Picture 8">
            <a:extLst>
              <a:ext uri="{FF2B5EF4-FFF2-40B4-BE49-F238E27FC236}">
                <a16:creationId xmlns:a16="http://schemas.microsoft.com/office/drawing/2014/main" id="{395932E2-EA66-4B8E-A363-F956C3068E1C}"/>
              </a:ext>
            </a:extLst>
          </p:cNvPr>
          <p:cNvPicPr>
            <a:picLocks noChangeAspect="1"/>
          </p:cNvPicPr>
          <p:nvPr/>
        </p:nvPicPr>
        <p:blipFill>
          <a:blip r:embed="rId5"/>
          <a:stretch>
            <a:fillRect/>
          </a:stretch>
        </p:blipFill>
        <p:spPr>
          <a:xfrm>
            <a:off x="8767546" y="1886151"/>
            <a:ext cx="3424453" cy="3261683"/>
          </a:xfrm>
          <a:prstGeom prst="rect">
            <a:avLst/>
          </a:prstGeom>
        </p:spPr>
      </p:pic>
    </p:spTree>
    <p:extLst>
      <p:ext uri="{BB962C8B-B14F-4D97-AF65-F5344CB8AC3E}">
        <p14:creationId xmlns:p14="http://schemas.microsoft.com/office/powerpoint/2010/main" val="2758464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ZA" sz="4400" b="1" dirty="0" err="1">
                <a:solidFill>
                  <a:srgbClr val="191F2D"/>
                </a:solidFill>
                <a:latin typeface="Tw Cen MT" panose="020B0602020104020603" pitchFamily="34" charset="0"/>
                <a:cs typeface="Segoe UI" panose="020B0502040204020203" pitchFamily="34" charset="0"/>
              </a:rPr>
              <a:t>Div</a:t>
            </a:r>
            <a:r>
              <a:rPr lang="en-ZA" sz="4400" b="1" dirty="0">
                <a:solidFill>
                  <a:srgbClr val="191F2D"/>
                </a:solidFill>
                <a:latin typeface="Tw Cen MT" panose="020B0602020104020603" pitchFamily="34" charset="0"/>
                <a:cs typeface="Segoe UI" panose="020B0502040204020203" pitchFamily="34" charset="0"/>
              </a:rPr>
              <a:t> Element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59266" y="893878"/>
            <a:ext cx="11073468" cy="3016210"/>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The </a:t>
            </a:r>
            <a:r>
              <a:rPr lang="en-US" sz="2000" b="1" dirty="0">
                <a:latin typeface="Tw Cen MT" panose="020B0602020104020603" pitchFamily="34" charset="0"/>
              </a:rPr>
              <a:t>&lt;div&gt; </a:t>
            </a:r>
            <a:r>
              <a:rPr lang="en-US" sz="2000" dirty="0">
                <a:latin typeface="Tw Cen MT" panose="020B0602020104020603" pitchFamily="34" charset="0"/>
              </a:rPr>
              <a:t>tag defines a division or a section in an HTML document.</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a:t>
            </a:r>
            <a:r>
              <a:rPr lang="en-US" sz="2000" b="1" dirty="0">
                <a:latin typeface="Tw Cen MT" panose="020B0602020104020603" pitchFamily="34" charset="0"/>
              </a:rPr>
              <a:t>&lt;div&gt; </a:t>
            </a:r>
            <a:r>
              <a:rPr lang="en-US" sz="2000" dirty="0">
                <a:latin typeface="Tw Cen MT" panose="020B0602020104020603" pitchFamily="34" charset="0"/>
              </a:rPr>
              <a:t>tag is used as a container for HTML elements - which is then styled with CSS or manipulated with JavaScript.</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a:t>
            </a:r>
            <a:r>
              <a:rPr lang="en-US" sz="2000" b="1" dirty="0">
                <a:latin typeface="Tw Cen MT" panose="020B0602020104020603" pitchFamily="34" charset="0"/>
              </a:rPr>
              <a:t>&lt;div&gt; </a:t>
            </a:r>
            <a:r>
              <a:rPr lang="en-US" sz="2000" dirty="0">
                <a:latin typeface="Tw Cen MT" panose="020B0602020104020603" pitchFamily="34" charset="0"/>
              </a:rPr>
              <a:t>tag is easily styled by using the class or id attribute.</a:t>
            </a:r>
          </a:p>
          <a:p>
            <a:pPr marL="342900" indent="-342900">
              <a:spcAft>
                <a:spcPts val="600"/>
              </a:spcAft>
              <a:buFont typeface="Wingdings" panose="05000000000000000000" pitchFamily="2" charset="2"/>
              <a:buChar char="§"/>
            </a:pPr>
            <a:r>
              <a:rPr lang="en-US" sz="2000" dirty="0">
                <a:latin typeface="Tw Cen MT" panose="020B0602020104020603" pitchFamily="34" charset="0"/>
              </a:rPr>
              <a:t>Any sort of content can be put inside the </a:t>
            </a:r>
            <a:r>
              <a:rPr lang="en-US" sz="2000" b="1" dirty="0">
                <a:latin typeface="Tw Cen MT" panose="020B0602020104020603" pitchFamily="34" charset="0"/>
              </a:rPr>
              <a:t>&lt;div&gt; </a:t>
            </a:r>
            <a:r>
              <a:rPr lang="en-US" sz="2000" dirty="0">
                <a:latin typeface="Tw Cen MT" panose="020B0602020104020603" pitchFamily="34" charset="0"/>
              </a:rPr>
              <a:t>tag! </a:t>
            </a:r>
          </a:p>
          <a:p>
            <a:pPr marL="342900" indent="-342900">
              <a:spcAft>
                <a:spcPts val="600"/>
              </a:spcAft>
              <a:buFont typeface="Wingdings" panose="05000000000000000000" pitchFamily="2" charset="2"/>
              <a:buChar char="§"/>
            </a:pPr>
            <a:r>
              <a:rPr lang="en-US" sz="2000" dirty="0">
                <a:latin typeface="Tw Cen MT" panose="020B0602020104020603" pitchFamily="34" charset="0"/>
              </a:rPr>
              <a:t>Note: By default, browsers always place a line break before and after the </a:t>
            </a:r>
            <a:r>
              <a:rPr lang="en-US" sz="2000" b="1" dirty="0">
                <a:latin typeface="Tw Cen MT" panose="020B0602020104020603" pitchFamily="34" charset="0"/>
              </a:rPr>
              <a:t>&lt;div&gt; </a:t>
            </a:r>
            <a:r>
              <a:rPr lang="en-US" sz="2000" dirty="0">
                <a:latin typeface="Tw Cen MT" panose="020B0602020104020603" pitchFamily="34" charset="0"/>
              </a:rPr>
              <a:t>element.</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a:spcAft>
                <a:spcPts val="600"/>
              </a:spcAft>
            </a:pPr>
            <a:endParaRPr lang="en-US" sz="2000" b="1" dirty="0">
              <a:latin typeface="Tw Cen MT" panose="020B0602020104020603" pitchFamily="34" charset="0"/>
            </a:endParaRPr>
          </a:p>
        </p:txBody>
      </p:sp>
      <p:pic>
        <p:nvPicPr>
          <p:cNvPr id="5" name="Picture 4">
            <a:extLst>
              <a:ext uri="{FF2B5EF4-FFF2-40B4-BE49-F238E27FC236}">
                <a16:creationId xmlns:a16="http://schemas.microsoft.com/office/drawing/2014/main" id="{7DAA1B48-1F94-480F-BBBF-4C911985A868}"/>
              </a:ext>
            </a:extLst>
          </p:cNvPr>
          <p:cNvPicPr>
            <a:picLocks noChangeAspect="1"/>
          </p:cNvPicPr>
          <p:nvPr/>
        </p:nvPicPr>
        <p:blipFill>
          <a:blip r:embed="rId2"/>
          <a:stretch>
            <a:fillRect/>
          </a:stretch>
        </p:blipFill>
        <p:spPr>
          <a:xfrm>
            <a:off x="3321604" y="3103927"/>
            <a:ext cx="4743450" cy="3280095"/>
          </a:xfrm>
          <a:prstGeom prst="rect">
            <a:avLst/>
          </a:prstGeom>
        </p:spPr>
      </p:pic>
    </p:spTree>
    <p:extLst>
      <p:ext uri="{BB962C8B-B14F-4D97-AF65-F5344CB8AC3E}">
        <p14:creationId xmlns:p14="http://schemas.microsoft.com/office/powerpoint/2010/main" val="3982414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ZA" sz="4400" b="1" dirty="0" err="1">
                <a:solidFill>
                  <a:srgbClr val="191F2D"/>
                </a:solidFill>
                <a:latin typeface="Tw Cen MT" panose="020B0602020104020603" pitchFamily="34" charset="0"/>
                <a:cs typeface="Segoe UI" panose="020B0502040204020203" pitchFamily="34" charset="0"/>
              </a:rPr>
              <a:t>Div</a:t>
            </a:r>
            <a:r>
              <a:rPr lang="en-ZA" sz="4400" b="1" dirty="0">
                <a:solidFill>
                  <a:srgbClr val="191F2D"/>
                </a:solidFill>
                <a:latin typeface="Tw Cen MT" panose="020B0602020104020603" pitchFamily="34" charset="0"/>
                <a:cs typeface="Segoe UI" panose="020B0502040204020203" pitchFamily="34" charset="0"/>
              </a:rPr>
              <a:t> Element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848C9129-5980-46BB-A38E-F1309EE8D2BB}"/>
              </a:ext>
            </a:extLst>
          </p:cNvPr>
          <p:cNvPicPr>
            <a:picLocks noChangeAspect="1"/>
          </p:cNvPicPr>
          <p:nvPr/>
        </p:nvPicPr>
        <p:blipFill>
          <a:blip r:embed="rId2"/>
          <a:stretch>
            <a:fillRect/>
          </a:stretch>
        </p:blipFill>
        <p:spPr>
          <a:xfrm>
            <a:off x="0" y="780176"/>
            <a:ext cx="7189960" cy="6077824"/>
          </a:xfrm>
          <a:prstGeom prst="rect">
            <a:avLst/>
          </a:prstGeom>
        </p:spPr>
      </p:pic>
      <p:pic>
        <p:nvPicPr>
          <p:cNvPr id="10" name="Picture 9">
            <a:extLst>
              <a:ext uri="{FF2B5EF4-FFF2-40B4-BE49-F238E27FC236}">
                <a16:creationId xmlns:a16="http://schemas.microsoft.com/office/drawing/2014/main" id="{CF2FF323-1499-4C15-8D0E-BBA4F8EAA439}"/>
              </a:ext>
            </a:extLst>
          </p:cNvPr>
          <p:cNvPicPr>
            <a:picLocks noChangeAspect="1"/>
          </p:cNvPicPr>
          <p:nvPr/>
        </p:nvPicPr>
        <p:blipFill>
          <a:blip r:embed="rId3"/>
          <a:stretch>
            <a:fillRect/>
          </a:stretch>
        </p:blipFill>
        <p:spPr>
          <a:xfrm>
            <a:off x="4572001" y="2135073"/>
            <a:ext cx="7620000" cy="3443606"/>
          </a:xfrm>
          <a:prstGeom prst="rect">
            <a:avLst/>
          </a:prstGeom>
        </p:spPr>
      </p:pic>
    </p:spTree>
    <p:extLst>
      <p:ext uri="{BB962C8B-B14F-4D97-AF65-F5344CB8AC3E}">
        <p14:creationId xmlns:p14="http://schemas.microsoft.com/office/powerpoint/2010/main" val="3254481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179915-FD99-47EF-A0D6-B32232FCFD9D}"/>
              </a:ext>
            </a:extLst>
          </p:cNvPr>
          <p:cNvSpPr/>
          <p:nvPr/>
        </p:nvSpPr>
        <p:spPr>
          <a:xfrm>
            <a:off x="3027384" y="0"/>
            <a:ext cx="5156034"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all" spc="0" normalizeH="0" baseline="0" noProof="0" dirty="0">
                <a:ln>
                  <a:noFill/>
                </a:ln>
                <a:solidFill>
                  <a:prstClr val="black"/>
                </a:solidFill>
                <a:effectLst/>
                <a:uLnTx/>
                <a:uFillTx/>
                <a:latin typeface="Tw Cen MT" panose="020B0602020104020603" pitchFamily="34" charset="0"/>
                <a:ea typeface="+mj-ea"/>
                <a:cs typeface="+mj-cs"/>
              </a:rPr>
              <a:t>COURSE OUTLINE</a:t>
            </a:r>
            <a:endParaRPr kumimoji="0" lang="en-ZA" sz="4800" b="0" i="0" u="none" strike="noStrike" kern="0" cap="none" spc="0" normalizeH="0" baseline="0" noProof="0" dirty="0">
              <a:ln>
                <a:noFill/>
              </a:ln>
              <a:solidFill>
                <a:sysClr val="windowText" lastClr="000000"/>
              </a:solidFill>
              <a:effectLst/>
              <a:uLnTx/>
              <a:uFillTx/>
            </a:endParaRPr>
          </a:p>
        </p:txBody>
      </p:sp>
      <p:graphicFrame>
        <p:nvGraphicFramePr>
          <p:cNvPr id="3" name="Table 2" descr="Table Goes Here">
            <a:extLst>
              <a:ext uri="{FF2B5EF4-FFF2-40B4-BE49-F238E27FC236}">
                <a16:creationId xmlns:a16="http://schemas.microsoft.com/office/drawing/2014/main" id="{4E06F90E-415A-49C7-A5DD-F3E0CE234978}"/>
              </a:ext>
            </a:extLst>
          </p:cNvPr>
          <p:cNvGraphicFramePr>
            <a:graphicFrameLocks/>
          </p:cNvGraphicFramePr>
          <p:nvPr>
            <p:extLst>
              <p:ext uri="{D42A27DB-BD31-4B8C-83A1-F6EECF244321}">
                <p14:modId xmlns:p14="http://schemas.microsoft.com/office/powerpoint/2010/main" val="3936679432"/>
              </p:ext>
            </p:extLst>
          </p:nvPr>
        </p:nvGraphicFramePr>
        <p:xfrm>
          <a:off x="0" y="830998"/>
          <a:ext cx="12192001" cy="5606747"/>
        </p:xfrm>
        <a:graphic>
          <a:graphicData uri="http://schemas.openxmlformats.org/drawingml/2006/table">
            <a:tbl>
              <a:tblPr firstRow="1" bandRow="1"/>
              <a:tblGrid>
                <a:gridCol w="2446389">
                  <a:extLst>
                    <a:ext uri="{9D8B030D-6E8A-4147-A177-3AD203B41FA5}">
                      <a16:colId xmlns:a16="http://schemas.microsoft.com/office/drawing/2014/main" val="2481577866"/>
                    </a:ext>
                  </a:extLst>
                </a:gridCol>
                <a:gridCol w="2436403">
                  <a:extLst>
                    <a:ext uri="{9D8B030D-6E8A-4147-A177-3AD203B41FA5}">
                      <a16:colId xmlns:a16="http://schemas.microsoft.com/office/drawing/2014/main" val="2836427615"/>
                    </a:ext>
                  </a:extLst>
                </a:gridCol>
                <a:gridCol w="2436403">
                  <a:extLst>
                    <a:ext uri="{9D8B030D-6E8A-4147-A177-3AD203B41FA5}">
                      <a16:colId xmlns:a16="http://schemas.microsoft.com/office/drawing/2014/main" val="310093864"/>
                    </a:ext>
                  </a:extLst>
                </a:gridCol>
                <a:gridCol w="2436403">
                  <a:extLst>
                    <a:ext uri="{9D8B030D-6E8A-4147-A177-3AD203B41FA5}">
                      <a16:colId xmlns:a16="http://schemas.microsoft.com/office/drawing/2014/main" val="826088157"/>
                    </a:ext>
                  </a:extLst>
                </a:gridCol>
                <a:gridCol w="2436403">
                  <a:extLst>
                    <a:ext uri="{9D8B030D-6E8A-4147-A177-3AD203B41FA5}">
                      <a16:colId xmlns:a16="http://schemas.microsoft.com/office/drawing/2014/main" val="2023951014"/>
                    </a:ext>
                  </a:extLst>
                </a:gridCol>
              </a:tblGrid>
              <a:tr h="697227">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a:t>
                      </a:r>
                    </a:p>
                    <a:p>
                      <a:pPr algn="ctr"/>
                      <a:r>
                        <a:rPr lang="en-ZA" sz="1400" b="0" i="0" dirty="0">
                          <a:solidFill>
                            <a:schemeClr val="bg2"/>
                          </a:solidFill>
                          <a:latin typeface="Tw Cen MT" panose="020B0602020104020603" pitchFamily="34" charset="0"/>
                          <a:ea typeface="Roboto Black" panose="02000000000000000000" pitchFamily="2" charset="0"/>
                          <a:cs typeface="Gill Sans" panose="020B0502020104020203" pitchFamily="34" charset="-79"/>
                        </a:rPr>
                        <a:t>HTML5 Technologies</a:t>
                      </a:r>
                      <a:endParaRPr lang="ru-RU" sz="1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6350" cap="flat" cmpd="sng" algn="ctr">
                      <a:solidFill>
                        <a:srgbClr val="2F3342"/>
                      </a:solidFill>
                      <a:prstDash val="solid"/>
                      <a:miter lim="800000"/>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HTML</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CSS</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JAVASCRIPT</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Advanced Applications</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extLst>
                  <a:ext uri="{0D108BD9-81ED-4DB2-BD59-A6C34878D82A}">
                    <a16:rowId xmlns:a16="http://schemas.microsoft.com/office/drawing/2014/main" val="983420419"/>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strike="sngStrike" dirty="0">
                          <a:latin typeface="Tw Cen MT" panose="020B0602020104020603" pitchFamily="34" charset="0"/>
                        </a:rPr>
                        <a:t>Chapter 1:​ Hypertext Markup Language</a:t>
                      </a:r>
                      <a:endParaRPr lang="ru-RU" sz="1400" b="0" i="0" strike="sngStrike"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4:​ Structural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9:​ CSS Selectors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16:​ Browser Environment</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21:​ Audio and Video</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883246291"/>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strike="sngStrike" dirty="0">
                          <a:latin typeface="Tw Cen MT" panose="020B0602020104020603" pitchFamily="34" charset="0"/>
                        </a:rPr>
                        <a:t>Chapter 2:​ Cascading Style Sheets</a:t>
                      </a:r>
                      <a:endParaRPr lang="ru-RU" sz="1400" b="0" i="0" strike="sngStrike"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5:​ Phrasing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10:​ Positioning</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17:​ Window Object</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22:​ Scalable Vector Graphics</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502607855"/>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strike="sngStrike" dirty="0">
                          <a:latin typeface="Tw Cen MT" panose="020B0602020104020603" pitchFamily="34" charset="0"/>
                        </a:rPr>
                        <a:t>Chapter 3:​ JavaScript Essentials</a:t>
                      </a:r>
                      <a:endParaRPr lang="ru-RU" sz="1400" b="0" i="0" strike="sngStrike"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6:​ Table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11:​ Text Styles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18:​ DOM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23:​ Canvas</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557125802"/>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7:​ Embedded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12:​ Borders and Backgrounds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19:​ Dynamic Styling</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24:​ Drag and Drop</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055255528"/>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8:​ HTML Form Elements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13:​ Styling Tables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20:​ Events</a:t>
                      </a:r>
                      <a:endParaRPr lang="ru-RU" sz="1400" b="0"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25:​ Indexed DB</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449646690"/>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14:​ Flexbox</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26:​ Geolocation and Mapping</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173117077"/>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15:​ Animation and Transforms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43970745"/>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663314759"/>
                  </a:ext>
                </a:extLst>
              </a:tr>
            </a:tbl>
          </a:graphicData>
        </a:graphic>
      </p:graphicFrame>
      <p:sp>
        <p:nvSpPr>
          <p:cNvPr id="4" name="TextBox 3">
            <a:extLst>
              <a:ext uri="{FF2B5EF4-FFF2-40B4-BE49-F238E27FC236}">
                <a16:creationId xmlns:a16="http://schemas.microsoft.com/office/drawing/2014/main" id="{A958AC15-90D8-499D-B816-763FBF867D43}"/>
              </a:ext>
            </a:extLst>
          </p:cNvPr>
          <p:cNvSpPr txBox="1"/>
          <p:nvPr/>
        </p:nvSpPr>
        <p:spPr>
          <a:xfrm>
            <a:off x="411061" y="6501386"/>
            <a:ext cx="11375471" cy="276999"/>
          </a:xfrm>
          <a:prstGeom prst="rect">
            <a:avLst/>
          </a:prstGeom>
          <a:noFill/>
        </p:spPr>
        <p:txBody>
          <a:bodyPr wrap="square" rtlCol="0">
            <a:spAutoFit/>
          </a:bodyPr>
          <a:lstStyle/>
          <a:p>
            <a:pPr algn="r"/>
            <a:r>
              <a:rPr lang="en-ZA" sz="1200" spc="150" dirty="0">
                <a:solidFill>
                  <a:schemeClr val="bg1"/>
                </a:solidFill>
                <a:latin typeface="Segoe UI Light" panose="020B0502040204020203" pitchFamily="34" charset="0"/>
                <a:cs typeface="Segoe UI Light" panose="020B0502040204020203" pitchFamily="34" charset="0"/>
              </a:rPr>
              <a:t>2022 CTU Training Solutions  |  All Rights Reserved  |  ctutraining.ac.za</a:t>
            </a:r>
          </a:p>
        </p:txBody>
      </p:sp>
    </p:spTree>
    <p:extLst>
      <p:ext uri="{BB962C8B-B14F-4D97-AF65-F5344CB8AC3E}">
        <p14:creationId xmlns:p14="http://schemas.microsoft.com/office/powerpoint/2010/main" val="3320286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Home-Activity</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4816703"/>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800" dirty="0">
                <a:latin typeface="Tw Cen MT" panose="020B0602020104020603" pitchFamily="34" charset="0"/>
              </a:rPr>
              <a:t>You have been tasked to create a </a:t>
            </a:r>
            <a:r>
              <a:rPr lang="en-US" sz="2800" b="1" dirty="0">
                <a:latin typeface="Tw Cen MT" panose="020B0602020104020603" pitchFamily="34" charset="0"/>
              </a:rPr>
              <a:t>Calendar for 2024</a:t>
            </a:r>
            <a:r>
              <a:rPr lang="en-US" sz="2800" dirty="0">
                <a:latin typeface="Tw Cen MT" panose="020B0602020104020603" pitchFamily="34" charset="0"/>
              </a:rPr>
              <a:t>. Using the following criteria:</a:t>
            </a:r>
          </a:p>
          <a:p>
            <a:pPr marL="800100" lvl="1" indent="-342900">
              <a:spcAft>
                <a:spcPts val="600"/>
              </a:spcAft>
              <a:buFont typeface="Wingdings" panose="05000000000000000000" pitchFamily="2" charset="2"/>
              <a:buChar char="§"/>
            </a:pPr>
            <a:r>
              <a:rPr lang="en-US" sz="2800" dirty="0">
                <a:latin typeface="Tw Cen MT" panose="020B0602020104020603" pitchFamily="34" charset="0"/>
              </a:rPr>
              <a:t>Choose a theme/company for the Calendar.</a:t>
            </a:r>
          </a:p>
          <a:p>
            <a:pPr marL="800100" lvl="1" indent="-342900">
              <a:spcAft>
                <a:spcPts val="600"/>
              </a:spcAft>
              <a:buFont typeface="Wingdings" panose="05000000000000000000" pitchFamily="2" charset="2"/>
              <a:buChar char="§"/>
            </a:pPr>
            <a:r>
              <a:rPr lang="en-US" sz="2800" dirty="0">
                <a:latin typeface="Tw Cen MT" panose="020B0602020104020603" pitchFamily="34" charset="0"/>
              </a:rPr>
              <a:t>All holidays should have different formatting(color, </a:t>
            </a:r>
            <a:r>
              <a:rPr lang="en-US" sz="2800" dirty="0" err="1">
                <a:latin typeface="Tw Cen MT" panose="020B0602020104020603" pitchFamily="34" charset="0"/>
              </a:rPr>
              <a:t>bg</a:t>
            </a:r>
            <a:r>
              <a:rPr lang="en-US" sz="2800" dirty="0">
                <a:latin typeface="Tw Cen MT" panose="020B0602020104020603" pitchFamily="34" charset="0"/>
              </a:rPr>
              <a:t>-color etc..)</a:t>
            </a:r>
          </a:p>
          <a:p>
            <a:pPr marL="800100" lvl="1" indent="-342900">
              <a:spcAft>
                <a:spcPts val="600"/>
              </a:spcAft>
              <a:buFont typeface="Wingdings" panose="05000000000000000000" pitchFamily="2" charset="2"/>
              <a:buChar char="§"/>
            </a:pPr>
            <a:r>
              <a:rPr lang="en-US" sz="2800" dirty="0">
                <a:latin typeface="Tw Cen MT" panose="020B0602020104020603" pitchFamily="34" charset="0"/>
              </a:rPr>
              <a:t>All Saturdays and Sundays should have different formatting (color, </a:t>
            </a:r>
            <a:r>
              <a:rPr lang="en-US" sz="2800" dirty="0" err="1">
                <a:latin typeface="Tw Cen MT" panose="020B0602020104020603" pitchFamily="34" charset="0"/>
              </a:rPr>
              <a:t>bg</a:t>
            </a:r>
            <a:r>
              <a:rPr lang="en-US" sz="2800" dirty="0">
                <a:latin typeface="Tw Cen MT" panose="020B0602020104020603" pitchFamily="34" charset="0"/>
              </a:rPr>
              <a:t>-color etc..)</a:t>
            </a:r>
          </a:p>
          <a:p>
            <a:pPr marL="800100" lvl="1" indent="-342900">
              <a:spcAft>
                <a:spcPts val="600"/>
              </a:spcAft>
              <a:buFont typeface="Wingdings" panose="05000000000000000000" pitchFamily="2" charset="2"/>
              <a:buChar char="§"/>
            </a:pPr>
            <a:r>
              <a:rPr lang="en-US" sz="2800" dirty="0">
                <a:latin typeface="Tw Cen MT" panose="020B0602020104020603" pitchFamily="34" charset="0"/>
              </a:rPr>
              <a:t>Add a table showing the descriptions of all the holidays in the year.</a:t>
            </a:r>
          </a:p>
          <a:p>
            <a:pPr marL="800100" lvl="1" indent="-342900">
              <a:spcAft>
                <a:spcPts val="600"/>
              </a:spcAft>
              <a:buFont typeface="Wingdings" panose="05000000000000000000" pitchFamily="2" charset="2"/>
              <a:buChar char="§"/>
            </a:pPr>
            <a:r>
              <a:rPr lang="en-US" sz="2800" dirty="0">
                <a:latin typeface="Tw Cen MT" panose="020B0602020104020603" pitchFamily="34" charset="0"/>
              </a:rPr>
              <a:t>Add your own unique creativity.</a:t>
            </a:r>
          </a:p>
          <a:p>
            <a:pPr marL="342900" indent="-342900">
              <a:spcAft>
                <a:spcPts val="600"/>
              </a:spcAft>
              <a:buFont typeface="Wingdings" panose="05000000000000000000" pitchFamily="2" charset="2"/>
              <a:buChar char="§"/>
            </a:pPr>
            <a:r>
              <a:rPr lang="en-US" sz="2800" dirty="0">
                <a:latin typeface="Tw Cen MT" panose="020B0602020104020603" pitchFamily="34" charset="0"/>
              </a:rPr>
              <a:t>Reference the following video for inspiration:</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p:txBody>
      </p:sp>
    </p:spTree>
    <p:extLst>
      <p:ext uri="{BB962C8B-B14F-4D97-AF65-F5344CB8AC3E}">
        <p14:creationId xmlns:p14="http://schemas.microsoft.com/office/powerpoint/2010/main" val="2415551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Examples of Calendars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8" name="Screen Recording 7">
            <a:hlinkClick r:id="" action="ppaction://media"/>
            <a:extLst>
              <a:ext uri="{FF2B5EF4-FFF2-40B4-BE49-F238E27FC236}">
                <a16:creationId xmlns:a16="http://schemas.microsoft.com/office/drawing/2014/main" id="{F2B0ED5D-0A5F-4B2E-B409-5F02487A5A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93878"/>
            <a:ext cx="12192000" cy="5964122"/>
          </a:xfrm>
          <a:prstGeom prst="rect">
            <a:avLst/>
          </a:prstGeom>
        </p:spPr>
      </p:pic>
    </p:spTree>
    <p:extLst>
      <p:ext uri="{BB962C8B-B14F-4D97-AF65-F5344CB8AC3E}">
        <p14:creationId xmlns:p14="http://schemas.microsoft.com/office/powerpoint/2010/main" val="145542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3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Form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4909036"/>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Using </a:t>
            </a:r>
            <a:r>
              <a:rPr lang="en-US" sz="2400" b="1" dirty="0">
                <a:latin typeface="Tw Cen MT" panose="020B0602020104020603" pitchFamily="34" charset="0"/>
              </a:rPr>
              <a:t>forms</a:t>
            </a:r>
            <a:r>
              <a:rPr lang="en-US" sz="2400" dirty="0">
                <a:latin typeface="Tw Cen MT" panose="020B0602020104020603" pitchFamily="34" charset="0"/>
              </a:rPr>
              <a:t> in a web page is the most effective way to gather relevant data from the user. </a:t>
            </a:r>
          </a:p>
          <a:p>
            <a:pPr marL="342900" indent="-342900">
              <a:spcAft>
                <a:spcPts val="600"/>
              </a:spcAft>
              <a:buFont typeface="Wingdings" panose="05000000000000000000" pitchFamily="2" charset="2"/>
              <a:buChar char="§"/>
            </a:pPr>
            <a:r>
              <a:rPr lang="en-US" sz="2400" b="1" dirty="0">
                <a:latin typeface="Tw Cen MT" panose="020B0602020104020603" pitchFamily="34" charset="0"/>
              </a:rPr>
              <a:t>Forms</a:t>
            </a:r>
            <a:r>
              <a:rPr lang="en-US" sz="2400" dirty="0">
                <a:latin typeface="Tw Cen MT" panose="020B0602020104020603" pitchFamily="34" charset="0"/>
              </a:rPr>
              <a:t> are how users really interact with the application whether it's a search form, a login screen, or a multipage registration wizard. </a:t>
            </a:r>
          </a:p>
          <a:p>
            <a:pPr marL="342900" indent="-342900">
              <a:spcAft>
                <a:spcPts val="600"/>
              </a:spcAft>
              <a:buFont typeface="Wingdings" panose="05000000000000000000" pitchFamily="2" charset="2"/>
              <a:buChar char="§"/>
            </a:pPr>
            <a:r>
              <a:rPr lang="en-US" sz="2400" b="1" dirty="0">
                <a:latin typeface="Tw Cen MT" panose="020B0602020104020603" pitchFamily="34" charset="0"/>
              </a:rPr>
              <a:t>Forms</a:t>
            </a:r>
            <a:r>
              <a:rPr lang="en-US" sz="2400" dirty="0">
                <a:latin typeface="Tw Cen MT" panose="020B0602020104020603" pitchFamily="34" charset="0"/>
              </a:rPr>
              <a:t> can have inputs such as name, gender, credit card number, password, images, or upload files into the forms.</a:t>
            </a:r>
          </a:p>
          <a:p>
            <a:pPr marL="342900" indent="-342900">
              <a:spcAft>
                <a:spcPts val="600"/>
              </a:spcAft>
              <a:buFont typeface="Wingdings" panose="05000000000000000000" pitchFamily="2" charset="2"/>
              <a:buChar char="§"/>
            </a:pPr>
            <a:r>
              <a:rPr lang="en-US" sz="2400" b="1" dirty="0">
                <a:latin typeface="Tw Cen MT" panose="020B0602020104020603" pitchFamily="34" charset="0"/>
              </a:rPr>
              <a:t>Forms</a:t>
            </a:r>
            <a:r>
              <a:rPr lang="en-US" sz="2400" dirty="0">
                <a:latin typeface="Tw Cen MT" panose="020B0602020104020603" pitchFamily="34" charset="0"/>
              </a:rPr>
              <a:t> on a web page provide an interface where information can be shared between a client and a user more easily and securely in comparison to paper-based forms.</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They are a collection of various &lt;input&gt; types, such as textbox, </a:t>
            </a:r>
            <a:r>
              <a:rPr lang="en-US" sz="2400" dirty="0" err="1">
                <a:latin typeface="Tw Cen MT" panose="020B0602020104020603" pitchFamily="34" charset="0"/>
              </a:rPr>
              <a:t>radiobutton</a:t>
            </a:r>
            <a:r>
              <a:rPr lang="en-US" sz="2400" dirty="0">
                <a:latin typeface="Tw Cen MT" panose="020B0602020104020603" pitchFamily="34" charset="0"/>
              </a:rPr>
              <a:t>, and checkbox, which allow users to perform various actions and simplifies decision making.</a:t>
            </a:r>
          </a:p>
          <a:p>
            <a:pPr marL="342900" indent="-342900">
              <a:spcAft>
                <a:spcPts val="600"/>
              </a:spcAft>
              <a:buFont typeface="Wingdings" panose="05000000000000000000" pitchFamily="2" charset="2"/>
              <a:buChar char="§"/>
            </a:pPr>
            <a:r>
              <a:rPr lang="en-US" sz="2400" b="1" dirty="0">
                <a:latin typeface="Tw Cen MT" panose="020B0602020104020603" pitchFamily="34" charset="0"/>
              </a:rPr>
              <a:t>Forms</a:t>
            </a:r>
            <a:r>
              <a:rPr lang="en-US" sz="2400" dirty="0">
                <a:latin typeface="Tw Cen MT" panose="020B0602020104020603" pitchFamily="34" charset="0"/>
              </a:rPr>
              <a:t> have always been a fundamental part of the Web. Without them, various web transactions, discussions, and efficient searches would simply not be possible.</a:t>
            </a:r>
          </a:p>
        </p:txBody>
      </p:sp>
    </p:spTree>
    <p:extLst>
      <p:ext uri="{BB962C8B-B14F-4D97-AF65-F5344CB8AC3E}">
        <p14:creationId xmlns:p14="http://schemas.microsoft.com/office/powerpoint/2010/main" val="3283108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Form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5355312"/>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b="1" dirty="0">
                <a:latin typeface="Tw Cen MT" panose="020B0602020104020603" pitchFamily="34" charset="0"/>
              </a:rPr>
              <a:t>Online forms </a:t>
            </a:r>
            <a:r>
              <a:rPr lang="en-US" sz="2400" dirty="0">
                <a:latin typeface="Tw Cen MT" panose="020B0602020104020603" pitchFamily="34" charset="0"/>
              </a:rPr>
              <a:t>help the customers to talk to the companies as they contain digitally stored data and deduce that data to meaningful information.</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form owners </a:t>
            </a:r>
            <a:r>
              <a:rPr lang="en-US" sz="2400" dirty="0">
                <a:latin typeface="Tw Cen MT" panose="020B0602020104020603" pitchFamily="34" charset="0"/>
              </a:rPr>
              <a:t>can quickly build and distribute the HTML5 interface, targeting a large audience.</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form owner </a:t>
            </a:r>
            <a:r>
              <a:rPr lang="en-US" sz="2400" dirty="0">
                <a:latin typeface="Tw Cen MT" panose="020B0602020104020603" pitchFamily="34" charset="0"/>
              </a:rPr>
              <a:t>can easily update and modify forms as needed.</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Cascading Style Sheets (CSS) </a:t>
            </a:r>
            <a:r>
              <a:rPr lang="en-US" sz="2400" dirty="0">
                <a:latin typeface="Tw Cen MT" panose="020B0602020104020603" pitchFamily="34" charset="0"/>
              </a:rPr>
              <a:t>and </a:t>
            </a:r>
            <a:r>
              <a:rPr lang="en-US" sz="2400" b="1" dirty="0">
                <a:latin typeface="Tw Cen MT" panose="020B0602020104020603" pitchFamily="34" charset="0"/>
              </a:rPr>
              <a:t>JavaScript</a:t>
            </a:r>
            <a:r>
              <a:rPr lang="en-US" sz="2400" dirty="0">
                <a:latin typeface="Tw Cen MT" panose="020B0602020104020603" pitchFamily="34" charset="0"/>
              </a:rPr>
              <a:t> attributes allow authors to customize form controls with specific styles and functions.</a:t>
            </a:r>
          </a:p>
          <a:p>
            <a:pPr marL="342900" indent="-342900">
              <a:spcAft>
                <a:spcPts val="600"/>
              </a:spcAft>
              <a:buFont typeface="Wingdings" panose="05000000000000000000" pitchFamily="2" charset="2"/>
              <a:buChar char="§"/>
            </a:pPr>
            <a:r>
              <a:rPr lang="en-US" sz="2400" b="1" dirty="0">
                <a:latin typeface="Tw Cen MT" panose="020B0602020104020603" pitchFamily="34" charset="0"/>
              </a:rPr>
              <a:t>Web forms </a:t>
            </a:r>
            <a:r>
              <a:rPr lang="en-US" sz="2400" dirty="0">
                <a:latin typeface="Tw Cen MT" panose="020B0602020104020603" pitchFamily="34" charset="0"/>
              </a:rPr>
              <a:t>are time saving and cost effective as they require no manpower to gather information.</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They provide a </a:t>
            </a:r>
            <a:r>
              <a:rPr lang="en-US" sz="2400" b="1" dirty="0">
                <a:latin typeface="Tw Cen MT" panose="020B0602020104020603" pitchFamily="34" charset="0"/>
              </a:rPr>
              <a:t>visibility</a:t>
            </a:r>
            <a:r>
              <a:rPr lang="en-US" sz="2400" dirty="0">
                <a:latin typeface="Tw Cen MT" panose="020B0602020104020603" pitchFamily="34" charset="0"/>
              </a:rPr>
              <a:t> for decision making, for example, shopping online on websites such as eBay.</a:t>
            </a:r>
          </a:p>
          <a:p>
            <a:pPr marL="342900" indent="-342900">
              <a:spcAft>
                <a:spcPts val="600"/>
              </a:spcAft>
              <a:buFont typeface="Wingdings" panose="05000000000000000000" pitchFamily="2" charset="2"/>
              <a:buChar char="§"/>
            </a:pPr>
            <a:r>
              <a:rPr lang="en-US" sz="2400" dirty="0">
                <a:latin typeface="Tw Cen MT" panose="020B0602020104020603" pitchFamily="34" charset="0"/>
              </a:rPr>
              <a:t>As the data is entered directly by the customer, it can be easily sorted to get the </a:t>
            </a:r>
            <a:r>
              <a:rPr lang="en-US" sz="2400" b="1" dirty="0">
                <a:latin typeface="Tw Cen MT" panose="020B0602020104020603" pitchFamily="34" charset="0"/>
              </a:rPr>
              <a:t>required information.</a:t>
            </a:r>
          </a:p>
        </p:txBody>
      </p:sp>
    </p:spTree>
    <p:extLst>
      <p:ext uri="{BB962C8B-B14F-4D97-AF65-F5344CB8AC3E}">
        <p14:creationId xmlns:p14="http://schemas.microsoft.com/office/powerpoint/2010/main" val="836314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Form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9" name="Picture 8">
            <a:extLst>
              <a:ext uri="{FF2B5EF4-FFF2-40B4-BE49-F238E27FC236}">
                <a16:creationId xmlns:a16="http://schemas.microsoft.com/office/drawing/2014/main" id="{2BCDCA69-7F19-445B-8A1F-993FD4B67F68}"/>
              </a:ext>
            </a:extLst>
          </p:cNvPr>
          <p:cNvPicPr>
            <a:picLocks noChangeAspect="1"/>
          </p:cNvPicPr>
          <p:nvPr/>
        </p:nvPicPr>
        <p:blipFill>
          <a:blip r:embed="rId3"/>
          <a:stretch>
            <a:fillRect/>
          </a:stretch>
        </p:blipFill>
        <p:spPr>
          <a:xfrm>
            <a:off x="1" y="763397"/>
            <a:ext cx="7231310" cy="6038413"/>
          </a:xfrm>
          <a:prstGeom prst="rect">
            <a:avLst/>
          </a:prstGeom>
        </p:spPr>
      </p:pic>
      <p:pic>
        <p:nvPicPr>
          <p:cNvPr id="10" name="Picture 9">
            <a:extLst>
              <a:ext uri="{FF2B5EF4-FFF2-40B4-BE49-F238E27FC236}">
                <a16:creationId xmlns:a16="http://schemas.microsoft.com/office/drawing/2014/main" id="{D534E50A-7554-4626-82A1-9A39CC437830}"/>
              </a:ext>
            </a:extLst>
          </p:cNvPr>
          <p:cNvPicPr>
            <a:picLocks noChangeAspect="1"/>
          </p:cNvPicPr>
          <p:nvPr/>
        </p:nvPicPr>
        <p:blipFill>
          <a:blip r:embed="rId4"/>
          <a:stretch>
            <a:fillRect/>
          </a:stretch>
        </p:blipFill>
        <p:spPr>
          <a:xfrm>
            <a:off x="7231310" y="1820411"/>
            <a:ext cx="4960689" cy="3800213"/>
          </a:xfrm>
          <a:prstGeom prst="rect">
            <a:avLst/>
          </a:prstGeom>
        </p:spPr>
      </p:pic>
    </p:spTree>
    <p:extLst>
      <p:ext uri="{BB962C8B-B14F-4D97-AF65-F5344CB8AC3E}">
        <p14:creationId xmlns:p14="http://schemas.microsoft.com/office/powerpoint/2010/main" val="447101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Form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830997"/>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b="1" dirty="0">
                <a:latin typeface="Tw Cen MT" panose="020B0602020104020603" pitchFamily="34" charset="0"/>
              </a:rPr>
              <a:t>HTML5 </a:t>
            </a:r>
            <a:r>
              <a:rPr lang="en-US" sz="2400" dirty="0">
                <a:latin typeface="Tw Cen MT" panose="020B0602020104020603" pitchFamily="34" charset="0"/>
              </a:rPr>
              <a:t>defines a wide range of new input types and elements, but not all are widely implemented.</a:t>
            </a:r>
          </a:p>
        </p:txBody>
      </p:sp>
      <p:pic>
        <p:nvPicPr>
          <p:cNvPr id="5" name="Picture 4">
            <a:extLst>
              <a:ext uri="{FF2B5EF4-FFF2-40B4-BE49-F238E27FC236}">
                <a16:creationId xmlns:a16="http://schemas.microsoft.com/office/drawing/2014/main" id="{CA744FC7-9BFD-4CA5-AFFB-68C892D6FFF3}"/>
              </a:ext>
            </a:extLst>
          </p:cNvPr>
          <p:cNvPicPr>
            <a:picLocks noChangeAspect="1"/>
          </p:cNvPicPr>
          <p:nvPr/>
        </p:nvPicPr>
        <p:blipFill>
          <a:blip r:embed="rId2"/>
          <a:stretch>
            <a:fillRect/>
          </a:stretch>
        </p:blipFill>
        <p:spPr>
          <a:xfrm>
            <a:off x="1006873" y="1784290"/>
            <a:ext cx="8477489" cy="4541148"/>
          </a:xfrm>
          <a:prstGeom prst="rect">
            <a:avLst/>
          </a:prstGeom>
        </p:spPr>
      </p:pic>
      <p:pic>
        <p:nvPicPr>
          <p:cNvPr id="8" name="Picture 7">
            <a:extLst>
              <a:ext uri="{FF2B5EF4-FFF2-40B4-BE49-F238E27FC236}">
                <a16:creationId xmlns:a16="http://schemas.microsoft.com/office/drawing/2014/main" id="{A4B0426C-FC87-48E8-955E-A1D368955865}"/>
              </a:ext>
            </a:extLst>
          </p:cNvPr>
          <p:cNvPicPr>
            <a:picLocks noChangeAspect="1"/>
          </p:cNvPicPr>
          <p:nvPr/>
        </p:nvPicPr>
        <p:blipFill>
          <a:blip r:embed="rId3"/>
          <a:stretch>
            <a:fillRect/>
          </a:stretch>
        </p:blipFill>
        <p:spPr>
          <a:xfrm>
            <a:off x="7265059" y="3188803"/>
            <a:ext cx="3920068" cy="3078747"/>
          </a:xfrm>
          <a:prstGeom prst="rect">
            <a:avLst/>
          </a:prstGeom>
        </p:spPr>
      </p:pic>
    </p:spTree>
    <p:extLst>
      <p:ext uri="{BB962C8B-B14F-4D97-AF65-F5344CB8AC3E}">
        <p14:creationId xmlns:p14="http://schemas.microsoft.com/office/powerpoint/2010/main" val="188474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Form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3508653"/>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Input attributes modify the behavior of input types and forms to provide better feedback and usability:</a:t>
            </a:r>
          </a:p>
          <a:p>
            <a:pPr marL="342900" indent="-342900">
              <a:spcAft>
                <a:spcPts val="600"/>
              </a:spcAft>
              <a:buFont typeface="Wingdings" panose="05000000000000000000" pitchFamily="2" charset="2"/>
              <a:buChar char="§"/>
            </a:pPr>
            <a:r>
              <a:rPr lang="en-US" sz="2400" dirty="0">
                <a:latin typeface="Tw Cen MT" panose="020B0602020104020603" pitchFamily="34" charset="0"/>
              </a:rPr>
              <a:t>autofocus</a:t>
            </a:r>
          </a:p>
          <a:p>
            <a:pPr marL="342900" indent="-342900">
              <a:spcAft>
                <a:spcPts val="600"/>
              </a:spcAft>
              <a:buFont typeface="Wingdings" panose="05000000000000000000" pitchFamily="2" charset="2"/>
              <a:buChar char="§"/>
            </a:pPr>
            <a:r>
              <a:rPr lang="en-US" sz="2400" dirty="0">
                <a:latin typeface="Tw Cen MT" panose="020B0602020104020603" pitchFamily="34" charset="0"/>
              </a:rPr>
              <a:t>autocomplete</a:t>
            </a:r>
          </a:p>
          <a:p>
            <a:pPr marL="342900" indent="-342900">
              <a:spcAft>
                <a:spcPts val="600"/>
              </a:spcAft>
              <a:buFont typeface="Wingdings" panose="05000000000000000000" pitchFamily="2" charset="2"/>
              <a:buChar char="§"/>
            </a:pPr>
            <a:r>
              <a:rPr lang="en-US" sz="2400" dirty="0">
                <a:latin typeface="Tw Cen MT" panose="020B0602020104020603" pitchFamily="34" charset="0"/>
              </a:rPr>
              <a:t>required</a:t>
            </a:r>
          </a:p>
          <a:p>
            <a:pPr marL="342900" indent="-342900">
              <a:spcAft>
                <a:spcPts val="600"/>
              </a:spcAft>
              <a:buFont typeface="Wingdings" panose="05000000000000000000" pitchFamily="2" charset="2"/>
              <a:buChar char="§"/>
            </a:pPr>
            <a:r>
              <a:rPr lang="en-US" sz="2400" dirty="0">
                <a:latin typeface="Tw Cen MT" panose="020B0602020104020603" pitchFamily="34" charset="0"/>
              </a:rPr>
              <a:t>pattern</a:t>
            </a:r>
          </a:p>
          <a:p>
            <a:pPr marL="342900" indent="-342900">
              <a:spcAft>
                <a:spcPts val="600"/>
              </a:spcAft>
              <a:buFont typeface="Wingdings" panose="05000000000000000000" pitchFamily="2" charset="2"/>
              <a:buChar char="§"/>
            </a:pPr>
            <a:r>
              <a:rPr lang="en-US" sz="2400" dirty="0">
                <a:latin typeface="Tw Cen MT" panose="020B0602020104020603" pitchFamily="34" charset="0"/>
              </a:rPr>
              <a:t>placeholder</a:t>
            </a:r>
          </a:p>
          <a:p>
            <a:pPr marL="342900" indent="-342900">
              <a:spcAft>
                <a:spcPts val="600"/>
              </a:spcAft>
              <a:buFont typeface="Wingdings" panose="05000000000000000000" pitchFamily="2" charset="2"/>
              <a:buChar char="§"/>
            </a:pPr>
            <a:r>
              <a:rPr lang="en-US" sz="2400" dirty="0">
                <a:latin typeface="Tw Cen MT" panose="020B0602020104020603" pitchFamily="34" charset="0"/>
              </a:rPr>
              <a:t>many other input type-specific attributes</a:t>
            </a:r>
          </a:p>
        </p:txBody>
      </p:sp>
      <p:pic>
        <p:nvPicPr>
          <p:cNvPr id="9" name="Picture 8">
            <a:extLst>
              <a:ext uri="{FF2B5EF4-FFF2-40B4-BE49-F238E27FC236}">
                <a16:creationId xmlns:a16="http://schemas.microsoft.com/office/drawing/2014/main" id="{9C12181D-4ABE-465F-A2A8-89AEABAF864C}"/>
              </a:ext>
            </a:extLst>
          </p:cNvPr>
          <p:cNvPicPr>
            <a:picLocks noChangeAspect="1"/>
          </p:cNvPicPr>
          <p:nvPr/>
        </p:nvPicPr>
        <p:blipFill>
          <a:blip r:embed="rId2"/>
          <a:stretch>
            <a:fillRect/>
          </a:stretch>
        </p:blipFill>
        <p:spPr>
          <a:xfrm>
            <a:off x="5922628" y="1325460"/>
            <a:ext cx="6269372" cy="5532539"/>
          </a:xfrm>
          <a:prstGeom prst="rect">
            <a:avLst/>
          </a:prstGeom>
        </p:spPr>
      </p:pic>
    </p:spTree>
    <p:extLst>
      <p:ext uri="{BB962C8B-B14F-4D97-AF65-F5344CB8AC3E}">
        <p14:creationId xmlns:p14="http://schemas.microsoft.com/office/powerpoint/2010/main" val="2887447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Principles of Validation</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2693045"/>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User input can vary in accuracy, quality,  and intent</a:t>
            </a:r>
          </a:p>
          <a:p>
            <a:pPr marL="342900" indent="-342900">
              <a:spcAft>
                <a:spcPts val="600"/>
              </a:spcAft>
              <a:buFont typeface="Wingdings" panose="05000000000000000000" pitchFamily="2" charset="2"/>
              <a:buChar char="§"/>
            </a:pPr>
            <a:r>
              <a:rPr lang="en-US" sz="2400" dirty="0">
                <a:latin typeface="Tw Cen MT" panose="020B0602020104020603" pitchFamily="34" charset="0"/>
              </a:rPr>
              <a:t>Client-side validation improves the user experience</a:t>
            </a:r>
          </a:p>
          <a:p>
            <a:pPr marL="342900" indent="-342900">
              <a:spcAft>
                <a:spcPts val="600"/>
              </a:spcAft>
              <a:buFont typeface="Wingdings" panose="05000000000000000000" pitchFamily="2" charset="2"/>
              <a:buChar char="§"/>
            </a:pPr>
            <a:r>
              <a:rPr lang="en-US" sz="2400" dirty="0">
                <a:latin typeface="Tw Cen MT" panose="020B0602020104020603" pitchFamily="34" charset="0"/>
              </a:rPr>
              <a:t>Server-side validation is still necessary</a:t>
            </a:r>
          </a:p>
          <a:p>
            <a:pPr>
              <a:spcAft>
                <a:spcPts val="600"/>
              </a:spcAft>
            </a:pPr>
            <a:r>
              <a:rPr lang="en-US" sz="2400" dirty="0">
                <a:latin typeface="Tw Cen MT" panose="020B0602020104020603" pitchFamily="34" charset="0"/>
              </a:rPr>
              <a:t>Use the </a:t>
            </a:r>
            <a:r>
              <a:rPr lang="en-US" sz="2400" b="1" dirty="0">
                <a:latin typeface="Tw Cen MT" panose="020B0602020104020603" pitchFamily="34" charset="0"/>
              </a:rPr>
              <a:t>required</a:t>
            </a:r>
            <a:r>
              <a:rPr lang="en-US" sz="2400" dirty="0">
                <a:latin typeface="Tw Cen MT" panose="020B0602020104020603" pitchFamily="34" charset="0"/>
              </a:rPr>
              <a:t> attribute to indicate mandatory fields</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browser checks that they are filled in before submitting the form</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p:txBody>
      </p:sp>
      <p:pic>
        <p:nvPicPr>
          <p:cNvPr id="5" name="Picture 4">
            <a:extLst>
              <a:ext uri="{FF2B5EF4-FFF2-40B4-BE49-F238E27FC236}">
                <a16:creationId xmlns:a16="http://schemas.microsoft.com/office/drawing/2014/main" id="{3C026879-262F-4882-84CA-65538FD6E527}"/>
              </a:ext>
            </a:extLst>
          </p:cNvPr>
          <p:cNvPicPr>
            <a:picLocks noChangeAspect="1"/>
          </p:cNvPicPr>
          <p:nvPr/>
        </p:nvPicPr>
        <p:blipFill>
          <a:blip r:embed="rId2"/>
          <a:stretch>
            <a:fillRect/>
          </a:stretch>
        </p:blipFill>
        <p:spPr>
          <a:xfrm>
            <a:off x="1122327" y="3311768"/>
            <a:ext cx="8480271" cy="841321"/>
          </a:xfrm>
          <a:prstGeom prst="rect">
            <a:avLst/>
          </a:prstGeom>
        </p:spPr>
      </p:pic>
      <p:pic>
        <p:nvPicPr>
          <p:cNvPr id="8" name="Picture 7">
            <a:extLst>
              <a:ext uri="{FF2B5EF4-FFF2-40B4-BE49-F238E27FC236}">
                <a16:creationId xmlns:a16="http://schemas.microsoft.com/office/drawing/2014/main" id="{354BBFAA-0053-4E6F-A35A-4B0982C1B72A}"/>
              </a:ext>
            </a:extLst>
          </p:cNvPr>
          <p:cNvPicPr>
            <a:picLocks noChangeAspect="1"/>
          </p:cNvPicPr>
          <p:nvPr/>
        </p:nvPicPr>
        <p:blipFill>
          <a:blip r:embed="rId3"/>
          <a:stretch>
            <a:fillRect/>
          </a:stretch>
        </p:blipFill>
        <p:spPr>
          <a:xfrm>
            <a:off x="5805182" y="4051882"/>
            <a:ext cx="4087535" cy="2405883"/>
          </a:xfrm>
          <a:prstGeom prst="rect">
            <a:avLst/>
          </a:prstGeom>
        </p:spPr>
      </p:pic>
    </p:spTree>
    <p:extLst>
      <p:ext uri="{BB962C8B-B14F-4D97-AF65-F5344CB8AC3E}">
        <p14:creationId xmlns:p14="http://schemas.microsoft.com/office/powerpoint/2010/main" val="292248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Validating Numeric Input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1090265"/>
            <a:ext cx="11073468" cy="461665"/>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Use the min and max attributes to specify the upper and lower limit for numeric data</a:t>
            </a:r>
          </a:p>
        </p:txBody>
      </p:sp>
      <p:pic>
        <p:nvPicPr>
          <p:cNvPr id="5" name="Picture 4">
            <a:extLst>
              <a:ext uri="{FF2B5EF4-FFF2-40B4-BE49-F238E27FC236}">
                <a16:creationId xmlns:a16="http://schemas.microsoft.com/office/drawing/2014/main" id="{2E5284A5-99F2-4DE5-ACC8-9FD02E912FF2}"/>
              </a:ext>
            </a:extLst>
          </p:cNvPr>
          <p:cNvPicPr>
            <a:picLocks noChangeAspect="1"/>
          </p:cNvPicPr>
          <p:nvPr/>
        </p:nvPicPr>
        <p:blipFill>
          <a:blip r:embed="rId2"/>
          <a:stretch>
            <a:fillRect/>
          </a:stretch>
        </p:blipFill>
        <p:spPr>
          <a:xfrm>
            <a:off x="1771974" y="1870325"/>
            <a:ext cx="8480271" cy="536494"/>
          </a:xfrm>
          <a:prstGeom prst="rect">
            <a:avLst/>
          </a:prstGeom>
        </p:spPr>
      </p:pic>
      <p:pic>
        <p:nvPicPr>
          <p:cNvPr id="8" name="Picture 7">
            <a:extLst>
              <a:ext uri="{FF2B5EF4-FFF2-40B4-BE49-F238E27FC236}">
                <a16:creationId xmlns:a16="http://schemas.microsoft.com/office/drawing/2014/main" id="{CED82107-37AD-404C-94A0-FFD646F673BF}"/>
              </a:ext>
            </a:extLst>
          </p:cNvPr>
          <p:cNvPicPr>
            <a:picLocks noChangeAspect="1"/>
          </p:cNvPicPr>
          <p:nvPr/>
        </p:nvPicPr>
        <p:blipFill>
          <a:blip r:embed="rId3"/>
          <a:stretch>
            <a:fillRect/>
          </a:stretch>
        </p:blipFill>
        <p:spPr>
          <a:xfrm>
            <a:off x="2823335" y="2710247"/>
            <a:ext cx="6620830" cy="2792210"/>
          </a:xfrm>
          <a:prstGeom prst="rect">
            <a:avLst/>
          </a:prstGeom>
        </p:spPr>
      </p:pic>
    </p:spTree>
    <p:extLst>
      <p:ext uri="{BB962C8B-B14F-4D97-AF65-F5344CB8AC3E}">
        <p14:creationId xmlns:p14="http://schemas.microsoft.com/office/powerpoint/2010/main" val="1822682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Validating Text Input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1090265"/>
            <a:ext cx="11073468" cy="461665"/>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Use the pattern attribute to validate text-based input by using a regular expression</a:t>
            </a:r>
          </a:p>
        </p:txBody>
      </p:sp>
      <p:pic>
        <p:nvPicPr>
          <p:cNvPr id="9" name="Picture 8">
            <a:extLst>
              <a:ext uri="{FF2B5EF4-FFF2-40B4-BE49-F238E27FC236}">
                <a16:creationId xmlns:a16="http://schemas.microsoft.com/office/drawing/2014/main" id="{BC5C1CA7-76AF-4A33-A8FD-D20142D56092}"/>
              </a:ext>
            </a:extLst>
          </p:cNvPr>
          <p:cNvPicPr>
            <a:picLocks noChangeAspect="1"/>
          </p:cNvPicPr>
          <p:nvPr/>
        </p:nvPicPr>
        <p:blipFill>
          <a:blip r:embed="rId2"/>
          <a:stretch>
            <a:fillRect/>
          </a:stretch>
        </p:blipFill>
        <p:spPr>
          <a:xfrm>
            <a:off x="1861961" y="1805155"/>
            <a:ext cx="8468078" cy="768163"/>
          </a:xfrm>
          <a:prstGeom prst="rect">
            <a:avLst/>
          </a:prstGeom>
        </p:spPr>
      </p:pic>
      <p:pic>
        <p:nvPicPr>
          <p:cNvPr id="10" name="Picture 9">
            <a:extLst>
              <a:ext uri="{FF2B5EF4-FFF2-40B4-BE49-F238E27FC236}">
                <a16:creationId xmlns:a16="http://schemas.microsoft.com/office/drawing/2014/main" id="{1D5B56B0-F560-44FA-9960-EFEB20796D10}"/>
              </a:ext>
            </a:extLst>
          </p:cNvPr>
          <p:cNvPicPr>
            <a:picLocks noChangeAspect="1"/>
          </p:cNvPicPr>
          <p:nvPr/>
        </p:nvPicPr>
        <p:blipFill>
          <a:blip r:embed="rId3"/>
          <a:stretch>
            <a:fillRect/>
          </a:stretch>
        </p:blipFill>
        <p:spPr>
          <a:xfrm>
            <a:off x="3470613" y="2830600"/>
            <a:ext cx="5066215" cy="2975106"/>
          </a:xfrm>
          <a:prstGeom prst="rect">
            <a:avLst/>
          </a:prstGeom>
        </p:spPr>
      </p:pic>
    </p:spTree>
    <p:extLst>
      <p:ext uri="{BB962C8B-B14F-4D97-AF65-F5344CB8AC3E}">
        <p14:creationId xmlns:p14="http://schemas.microsoft.com/office/powerpoint/2010/main" val="319868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descr="Abstract Coding&#10;">
            <a:extLst>
              <a:ext uri="{FF2B5EF4-FFF2-40B4-BE49-F238E27FC236}">
                <a16:creationId xmlns:a16="http://schemas.microsoft.com/office/drawing/2014/main" id="{BBB8AB36-2475-47E6-9114-28AD569607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1"/>
            <a:ext cx="6096000" cy="638232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pic>
      <p:sp>
        <p:nvSpPr>
          <p:cNvPr id="7" name="Rectangle 13">
            <a:extLst>
              <a:ext uri="{FF2B5EF4-FFF2-40B4-BE49-F238E27FC236}">
                <a16:creationId xmlns:a16="http://schemas.microsoft.com/office/drawing/2014/main" id="{A77A52C4-17A3-42BF-8263-24CFCE946DD5}"/>
              </a:ext>
              <a:ext uri="{C183D7F6-B498-43B3-948B-1728B52AA6E4}">
                <adec:decorative xmlns:adec="http://schemas.microsoft.com/office/drawing/2017/decorative" val="1"/>
              </a:ext>
            </a:extLst>
          </p:cNvPr>
          <p:cNvSpPr/>
          <p:nvPr/>
        </p:nvSpPr>
        <p:spPr>
          <a:xfrm>
            <a:off x="0" y="0"/>
            <a:ext cx="6096000" cy="63823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958AC15-90D8-499D-B816-763FBF867D43}"/>
              </a:ext>
            </a:extLst>
          </p:cNvPr>
          <p:cNvSpPr txBox="1"/>
          <p:nvPr/>
        </p:nvSpPr>
        <p:spPr>
          <a:xfrm>
            <a:off x="411061" y="6501386"/>
            <a:ext cx="11375471" cy="276999"/>
          </a:xfrm>
          <a:prstGeom prst="rect">
            <a:avLst/>
          </a:prstGeom>
          <a:noFill/>
        </p:spPr>
        <p:txBody>
          <a:bodyPr wrap="square" rtlCol="0">
            <a:spAutoFit/>
          </a:bodyPr>
          <a:lstStyle/>
          <a:p>
            <a:pPr algn="r"/>
            <a:r>
              <a:rPr lang="en-ZA" sz="1200" spc="150" dirty="0">
                <a:solidFill>
                  <a:schemeClr val="bg1"/>
                </a:solidFill>
                <a:latin typeface="Segoe UI Light" panose="020B0502040204020203" pitchFamily="34" charset="0"/>
                <a:cs typeface="Segoe UI Light" panose="020B0502040204020203" pitchFamily="34" charset="0"/>
              </a:rPr>
              <a:t>2022 CTU Training Solutions  |  All Rights Reserved  |  ctutraining.ac.za</a:t>
            </a:r>
          </a:p>
        </p:txBody>
      </p:sp>
      <p:sp>
        <p:nvSpPr>
          <p:cNvPr id="8" name="Title 2">
            <a:extLst>
              <a:ext uri="{FF2B5EF4-FFF2-40B4-BE49-F238E27FC236}">
                <a16:creationId xmlns:a16="http://schemas.microsoft.com/office/drawing/2014/main" id="{16F400A6-3DD0-4FDF-994B-27BF878F0129}"/>
              </a:ext>
            </a:extLst>
          </p:cNvPr>
          <p:cNvSpPr txBox="1">
            <a:spLocks/>
          </p:cNvSpPr>
          <p:nvPr/>
        </p:nvSpPr>
        <p:spPr>
          <a:xfrm>
            <a:off x="6196909" y="0"/>
            <a:ext cx="5251450" cy="166129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dirty="0">
                <a:latin typeface="Tw Cen MT" panose="020B0602020104020603" pitchFamily="34" charset="0"/>
              </a:rPr>
              <a:t>PART ii: OBJECTIVES</a:t>
            </a:r>
          </a:p>
        </p:txBody>
      </p:sp>
      <p:sp>
        <p:nvSpPr>
          <p:cNvPr id="9" name="Text Placeholder 3">
            <a:extLst>
              <a:ext uri="{FF2B5EF4-FFF2-40B4-BE49-F238E27FC236}">
                <a16:creationId xmlns:a16="http://schemas.microsoft.com/office/drawing/2014/main" id="{77974748-D042-4B93-AC94-9F0991A41D96}"/>
              </a:ext>
            </a:extLst>
          </p:cNvPr>
          <p:cNvSpPr txBox="1">
            <a:spLocks/>
          </p:cNvSpPr>
          <p:nvPr/>
        </p:nvSpPr>
        <p:spPr>
          <a:xfrm>
            <a:off x="5394121" y="2046914"/>
            <a:ext cx="6599096" cy="4001548"/>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Wingdings" panose="05000000000000000000" pitchFamily="2" charset="2"/>
              <a:buChar char="§"/>
            </a:pPr>
            <a:r>
              <a:rPr lang="en-US" sz="4000" b="1" dirty="0">
                <a:solidFill>
                  <a:schemeClr val="tx1">
                    <a:lumMod val="85000"/>
                    <a:lumOff val="15000"/>
                  </a:schemeClr>
                </a:solidFill>
                <a:latin typeface="Tw Cen MT" panose="020B0602020104020603" pitchFamily="34" charset="0"/>
              </a:rPr>
              <a:t>Apply HTML Elements</a:t>
            </a:r>
          </a:p>
          <a:p>
            <a:pPr marL="342900" indent="-342900">
              <a:buFont typeface="Wingdings" panose="05000000000000000000" pitchFamily="2" charset="2"/>
              <a:buChar char="§"/>
            </a:pPr>
            <a:r>
              <a:rPr lang="en-US" sz="4000" b="1" dirty="0">
                <a:solidFill>
                  <a:schemeClr val="tx1">
                    <a:lumMod val="85000"/>
                    <a:lumOff val="15000"/>
                  </a:schemeClr>
                </a:solidFill>
                <a:latin typeface="Tw Cen MT" panose="020B0602020104020603" pitchFamily="34" charset="0"/>
              </a:rPr>
              <a:t>Understanding HTML Table and Form Elements</a:t>
            </a:r>
          </a:p>
          <a:p>
            <a:pPr marL="342900" indent="-342900">
              <a:buFont typeface="Wingdings" panose="05000000000000000000" pitchFamily="2" charset="2"/>
              <a:buChar char="§"/>
            </a:pPr>
            <a:r>
              <a:rPr lang="en-US" sz="4000" b="1" dirty="0">
                <a:solidFill>
                  <a:schemeClr val="tx1">
                    <a:lumMod val="85000"/>
                    <a:lumOff val="15000"/>
                  </a:schemeClr>
                </a:solidFill>
                <a:latin typeface="Tw Cen MT" panose="020B0602020104020603" pitchFamily="34" charset="0"/>
              </a:rPr>
              <a:t>Embed HTML Elements</a:t>
            </a:r>
          </a:p>
        </p:txBody>
      </p:sp>
    </p:spTree>
    <p:extLst>
      <p:ext uri="{BB962C8B-B14F-4D97-AF65-F5344CB8AC3E}">
        <p14:creationId xmlns:p14="http://schemas.microsoft.com/office/powerpoint/2010/main" val="3746937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1139225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US" sz="4400" b="1" dirty="0">
                <a:solidFill>
                  <a:srgbClr val="191F2D"/>
                </a:solidFill>
                <a:latin typeface="Tw Cen MT" panose="020B0602020104020603" pitchFamily="34" charset="0"/>
                <a:cs typeface="Segoe UI" panose="020B0502040204020203" pitchFamily="34" charset="0"/>
              </a:rPr>
              <a:t>Styling Fields to Provide Feedback</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1090265"/>
            <a:ext cx="11073468" cy="1277273"/>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Use CSS to style input fields</a:t>
            </a:r>
          </a:p>
          <a:p>
            <a:pPr marL="342900" indent="-342900">
              <a:spcAft>
                <a:spcPts val="600"/>
              </a:spcAft>
              <a:buFont typeface="Wingdings" panose="05000000000000000000" pitchFamily="2" charset="2"/>
              <a:buChar char="§"/>
            </a:pPr>
            <a:r>
              <a:rPr lang="en-US" sz="2400" dirty="0">
                <a:latin typeface="Tw Cen MT" panose="020B0602020104020603" pitchFamily="34" charset="0"/>
              </a:rPr>
              <a:t>Use the valid and invalid pseudo-classes to detect fields that have passed or failed validation</a:t>
            </a:r>
          </a:p>
        </p:txBody>
      </p:sp>
      <p:pic>
        <p:nvPicPr>
          <p:cNvPr id="5" name="Picture 4">
            <a:extLst>
              <a:ext uri="{FF2B5EF4-FFF2-40B4-BE49-F238E27FC236}">
                <a16:creationId xmlns:a16="http://schemas.microsoft.com/office/drawing/2014/main" id="{63F0C1D4-FA73-4129-8DE7-D6C773BDA29B}"/>
              </a:ext>
            </a:extLst>
          </p:cNvPr>
          <p:cNvPicPr>
            <a:picLocks noChangeAspect="1"/>
          </p:cNvPicPr>
          <p:nvPr/>
        </p:nvPicPr>
        <p:blipFill>
          <a:blip r:embed="rId2"/>
          <a:stretch>
            <a:fillRect/>
          </a:stretch>
        </p:blipFill>
        <p:spPr>
          <a:xfrm>
            <a:off x="1004204" y="2437864"/>
            <a:ext cx="3685242" cy="3115648"/>
          </a:xfrm>
          <a:prstGeom prst="rect">
            <a:avLst/>
          </a:prstGeom>
        </p:spPr>
      </p:pic>
      <p:pic>
        <p:nvPicPr>
          <p:cNvPr id="8" name="Picture 7">
            <a:extLst>
              <a:ext uri="{FF2B5EF4-FFF2-40B4-BE49-F238E27FC236}">
                <a16:creationId xmlns:a16="http://schemas.microsoft.com/office/drawing/2014/main" id="{ACB8881F-9ACF-4704-B29A-C5AB6FC89DED}"/>
              </a:ext>
            </a:extLst>
          </p:cNvPr>
          <p:cNvPicPr>
            <a:picLocks noChangeAspect="1"/>
          </p:cNvPicPr>
          <p:nvPr/>
        </p:nvPicPr>
        <p:blipFill>
          <a:blip r:embed="rId3"/>
          <a:stretch>
            <a:fillRect/>
          </a:stretch>
        </p:blipFill>
        <p:spPr>
          <a:xfrm>
            <a:off x="5591612" y="2563925"/>
            <a:ext cx="4383404" cy="2304488"/>
          </a:xfrm>
          <a:prstGeom prst="rect">
            <a:avLst/>
          </a:prstGeom>
        </p:spPr>
      </p:pic>
    </p:spTree>
    <p:extLst>
      <p:ext uri="{BB962C8B-B14F-4D97-AF65-F5344CB8AC3E}">
        <p14:creationId xmlns:p14="http://schemas.microsoft.com/office/powerpoint/2010/main" val="90318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1139225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US" sz="4400" b="1" dirty="0">
                <a:solidFill>
                  <a:srgbClr val="191F2D"/>
                </a:solidFill>
                <a:latin typeface="Tw Cen MT" panose="020B0602020104020603" pitchFamily="34" charset="0"/>
                <a:cs typeface="Segoe UI" panose="020B0502040204020203" pitchFamily="34" charset="0"/>
              </a:rPr>
              <a:t>Providing a spelling checker</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9" name="Picture 8">
            <a:extLst>
              <a:ext uri="{FF2B5EF4-FFF2-40B4-BE49-F238E27FC236}">
                <a16:creationId xmlns:a16="http://schemas.microsoft.com/office/drawing/2014/main" id="{77300D63-7B9B-44A2-954E-1209BFDD0EFF}"/>
              </a:ext>
            </a:extLst>
          </p:cNvPr>
          <p:cNvPicPr>
            <a:picLocks noChangeAspect="1"/>
          </p:cNvPicPr>
          <p:nvPr/>
        </p:nvPicPr>
        <p:blipFill>
          <a:blip r:embed="rId2"/>
          <a:stretch>
            <a:fillRect/>
          </a:stretch>
        </p:blipFill>
        <p:spPr>
          <a:xfrm>
            <a:off x="521516" y="893877"/>
            <a:ext cx="10828789" cy="5506923"/>
          </a:xfrm>
          <a:prstGeom prst="rect">
            <a:avLst/>
          </a:prstGeom>
        </p:spPr>
      </p:pic>
    </p:spTree>
    <p:extLst>
      <p:ext uri="{BB962C8B-B14F-4D97-AF65-F5344CB8AC3E}">
        <p14:creationId xmlns:p14="http://schemas.microsoft.com/office/powerpoint/2010/main" val="1402085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243280" y="124437"/>
            <a:ext cx="1139225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US" sz="4400" b="1" dirty="0">
                <a:solidFill>
                  <a:srgbClr val="191F2D"/>
                </a:solidFill>
                <a:latin typeface="Tw Cen MT" panose="020B0602020104020603" pitchFamily="34" charset="0"/>
                <a:cs typeface="Segoe UI" panose="020B0502040204020203" pitchFamily="34" charset="0"/>
              </a:rPr>
              <a:t>Simple Form with Validation</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2C5343C4-9A0F-400E-A111-F48BCE5E762D}"/>
              </a:ext>
            </a:extLst>
          </p:cNvPr>
          <p:cNvPicPr>
            <a:picLocks noChangeAspect="1"/>
          </p:cNvPicPr>
          <p:nvPr/>
        </p:nvPicPr>
        <p:blipFill>
          <a:blip r:embed="rId2"/>
          <a:stretch>
            <a:fillRect/>
          </a:stretch>
        </p:blipFill>
        <p:spPr>
          <a:xfrm>
            <a:off x="0" y="805342"/>
            <a:ext cx="12192000" cy="6052657"/>
          </a:xfrm>
          <a:prstGeom prst="rect">
            <a:avLst/>
          </a:prstGeom>
        </p:spPr>
      </p:pic>
    </p:spTree>
    <p:extLst>
      <p:ext uri="{BB962C8B-B14F-4D97-AF65-F5344CB8AC3E}">
        <p14:creationId xmlns:p14="http://schemas.microsoft.com/office/powerpoint/2010/main" val="1881485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243280" y="124437"/>
            <a:ext cx="1139225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US" sz="4400" b="1" dirty="0">
                <a:solidFill>
                  <a:srgbClr val="191F2D"/>
                </a:solidFill>
                <a:latin typeface="Tw Cen MT" panose="020B0602020104020603" pitchFamily="34" charset="0"/>
                <a:cs typeface="Segoe UI" panose="020B0502040204020203" pitchFamily="34" charset="0"/>
              </a:rPr>
              <a:t>Simple Form with Validation</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5" name="Picture 4">
            <a:extLst>
              <a:ext uri="{FF2B5EF4-FFF2-40B4-BE49-F238E27FC236}">
                <a16:creationId xmlns:a16="http://schemas.microsoft.com/office/drawing/2014/main" id="{0852F22D-3682-460A-9647-7B199444D53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893878"/>
            <a:ext cx="5763237" cy="5534025"/>
          </a:xfrm>
          <a:prstGeom prst="rect">
            <a:avLst/>
          </a:prstGeom>
        </p:spPr>
      </p:pic>
      <p:pic>
        <p:nvPicPr>
          <p:cNvPr id="8" name="Picture 7">
            <a:extLst>
              <a:ext uri="{FF2B5EF4-FFF2-40B4-BE49-F238E27FC236}">
                <a16:creationId xmlns:a16="http://schemas.microsoft.com/office/drawing/2014/main" id="{49FC6313-C599-4745-B5BF-F924D0214375}"/>
              </a:ext>
            </a:extLst>
          </p:cNvPr>
          <p:cNvPicPr>
            <a:picLocks noChangeAspect="1"/>
          </p:cNvPicPr>
          <p:nvPr/>
        </p:nvPicPr>
        <p:blipFill>
          <a:blip r:embed="rId4"/>
          <a:stretch>
            <a:fillRect/>
          </a:stretch>
        </p:blipFill>
        <p:spPr>
          <a:xfrm>
            <a:off x="5763237" y="1052294"/>
            <a:ext cx="6428763" cy="5105400"/>
          </a:xfrm>
          <a:prstGeom prst="rect">
            <a:avLst/>
          </a:prstGeom>
        </p:spPr>
      </p:pic>
    </p:spTree>
    <p:extLst>
      <p:ext uri="{BB962C8B-B14F-4D97-AF65-F5344CB8AC3E}">
        <p14:creationId xmlns:p14="http://schemas.microsoft.com/office/powerpoint/2010/main" val="2508515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243280" y="124437"/>
            <a:ext cx="1139225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US" sz="4400" b="1" dirty="0">
                <a:solidFill>
                  <a:srgbClr val="191F2D"/>
                </a:solidFill>
                <a:latin typeface="Tw Cen MT" panose="020B0602020104020603" pitchFamily="34" charset="0"/>
                <a:cs typeface="Segoe UI" panose="020B0502040204020203" pitchFamily="34" charset="0"/>
              </a:rPr>
              <a:t>Home-Activity</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46D53075-83DA-429D-934B-9C2DD8E172CA}"/>
              </a:ext>
            </a:extLst>
          </p:cNvPr>
          <p:cNvPicPr>
            <a:picLocks noChangeAspect="1"/>
          </p:cNvPicPr>
          <p:nvPr/>
        </p:nvPicPr>
        <p:blipFill>
          <a:blip r:embed="rId2"/>
          <a:stretch>
            <a:fillRect/>
          </a:stretch>
        </p:blipFill>
        <p:spPr>
          <a:xfrm>
            <a:off x="-1" y="738231"/>
            <a:ext cx="12192001" cy="5770246"/>
          </a:xfrm>
          <a:prstGeom prst="rect">
            <a:avLst/>
          </a:prstGeom>
        </p:spPr>
      </p:pic>
    </p:spTree>
    <p:extLst>
      <p:ext uri="{BB962C8B-B14F-4D97-AF65-F5344CB8AC3E}">
        <p14:creationId xmlns:p14="http://schemas.microsoft.com/office/powerpoint/2010/main" val="3893858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243280" y="124437"/>
            <a:ext cx="1139225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US" sz="4400" b="1" dirty="0">
                <a:solidFill>
                  <a:srgbClr val="191F2D"/>
                </a:solidFill>
                <a:latin typeface="Tw Cen MT" panose="020B0602020104020603" pitchFamily="34" charset="0"/>
                <a:cs typeface="Segoe UI" panose="020B0502040204020203" pitchFamily="34" charset="0"/>
              </a:rPr>
              <a:t>Home-Activity</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5" name="Picture 4">
            <a:extLst>
              <a:ext uri="{FF2B5EF4-FFF2-40B4-BE49-F238E27FC236}">
                <a16:creationId xmlns:a16="http://schemas.microsoft.com/office/drawing/2014/main" id="{EF15A6E0-CC93-46DE-89F7-D1CF7933A15B}"/>
              </a:ext>
            </a:extLst>
          </p:cNvPr>
          <p:cNvPicPr>
            <a:picLocks noChangeAspect="1"/>
          </p:cNvPicPr>
          <p:nvPr/>
        </p:nvPicPr>
        <p:blipFill>
          <a:blip r:embed="rId2"/>
          <a:stretch>
            <a:fillRect/>
          </a:stretch>
        </p:blipFill>
        <p:spPr>
          <a:xfrm>
            <a:off x="243280" y="813732"/>
            <a:ext cx="11948720" cy="5620624"/>
          </a:xfrm>
          <a:prstGeom prst="rect">
            <a:avLst/>
          </a:prstGeom>
        </p:spPr>
      </p:pic>
    </p:spTree>
    <p:extLst>
      <p:ext uri="{BB962C8B-B14F-4D97-AF65-F5344CB8AC3E}">
        <p14:creationId xmlns:p14="http://schemas.microsoft.com/office/powerpoint/2010/main" val="1747688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243280" y="124437"/>
            <a:ext cx="1139225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US" sz="4400" b="1" dirty="0">
                <a:solidFill>
                  <a:srgbClr val="191F2D"/>
                </a:solidFill>
                <a:latin typeface="Tw Cen MT" panose="020B0602020104020603" pitchFamily="34" charset="0"/>
                <a:cs typeface="Segoe UI" panose="020B0502040204020203" pitchFamily="34" charset="0"/>
              </a:rPr>
              <a:t>Home-Activity</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FEBF92BF-F2A5-4B13-9FE2-146744C2FF4B}"/>
              </a:ext>
            </a:extLst>
          </p:cNvPr>
          <p:cNvPicPr>
            <a:picLocks noChangeAspect="1"/>
          </p:cNvPicPr>
          <p:nvPr/>
        </p:nvPicPr>
        <p:blipFill>
          <a:blip r:embed="rId2"/>
          <a:stretch>
            <a:fillRect/>
          </a:stretch>
        </p:blipFill>
        <p:spPr>
          <a:xfrm>
            <a:off x="310393" y="796954"/>
            <a:ext cx="11820088" cy="5595457"/>
          </a:xfrm>
          <a:prstGeom prst="rect">
            <a:avLst/>
          </a:prstGeom>
        </p:spPr>
      </p:pic>
    </p:spTree>
    <p:extLst>
      <p:ext uri="{BB962C8B-B14F-4D97-AF65-F5344CB8AC3E}">
        <p14:creationId xmlns:p14="http://schemas.microsoft.com/office/powerpoint/2010/main" val="818073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243280" y="124437"/>
            <a:ext cx="1139225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t>
            </a:r>
            <a:r>
              <a:rPr lang="en-US" sz="4400" b="1" dirty="0">
                <a:solidFill>
                  <a:srgbClr val="191F2D"/>
                </a:solidFill>
                <a:latin typeface="Tw Cen MT" panose="020B0602020104020603" pitchFamily="34" charset="0"/>
                <a:cs typeface="Segoe UI" panose="020B0502040204020203" pitchFamily="34" charset="0"/>
              </a:rPr>
              <a:t>Home-Activity</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5" name="Picture 4">
            <a:extLst>
              <a:ext uri="{FF2B5EF4-FFF2-40B4-BE49-F238E27FC236}">
                <a16:creationId xmlns:a16="http://schemas.microsoft.com/office/drawing/2014/main" id="{128BC156-97F3-4F13-8203-74E0B7C421F6}"/>
              </a:ext>
            </a:extLst>
          </p:cNvPr>
          <p:cNvPicPr>
            <a:picLocks noChangeAspect="1"/>
          </p:cNvPicPr>
          <p:nvPr/>
        </p:nvPicPr>
        <p:blipFill>
          <a:blip r:embed="rId2"/>
          <a:stretch>
            <a:fillRect/>
          </a:stretch>
        </p:blipFill>
        <p:spPr>
          <a:xfrm>
            <a:off x="75501" y="822120"/>
            <a:ext cx="12116499" cy="5553513"/>
          </a:xfrm>
          <a:prstGeom prst="rect">
            <a:avLst/>
          </a:prstGeom>
        </p:spPr>
      </p:pic>
    </p:spTree>
    <p:extLst>
      <p:ext uri="{BB962C8B-B14F-4D97-AF65-F5344CB8AC3E}">
        <p14:creationId xmlns:p14="http://schemas.microsoft.com/office/powerpoint/2010/main" val="2060857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stretch>
            <a:fillRect/>
          </a:stretch>
        </p:blipFill>
        <p:spPr>
          <a:xfrm>
            <a:off x="0" y="0"/>
            <a:ext cx="12192000" cy="6858000"/>
          </a:xfrm>
        </p:spPr>
      </p:pic>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19811" y="873048"/>
            <a:ext cx="10787270" cy="830649"/>
          </a:xfrm>
        </p:spPr>
        <p:txBody>
          <a:bodyPr>
            <a:normAutofit fontScale="90000"/>
          </a:bodyPr>
          <a:lstStyle/>
          <a:p>
            <a:r>
              <a:rPr lang="en-US" b="1" dirty="0">
                <a:latin typeface="Tw Cen MT" panose="020B0602020104020603" pitchFamily="34" charset="0"/>
              </a:rPr>
              <a:t>EMBED HTML Elements</a:t>
            </a:r>
            <a:r>
              <a:rPr lang="en-US" dirty="0">
                <a:solidFill>
                  <a:schemeClr val="bg1"/>
                </a:solidFill>
              </a:rPr>
              <a:t>.</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03163" y="5283196"/>
            <a:ext cx="5251450" cy="365125"/>
          </a:xfrm>
        </p:spPr>
        <p:txBody>
          <a:bodyPr>
            <a:normAutofit fontScale="85000" lnSpcReduction="20000"/>
          </a:bodyPr>
          <a:lstStyle/>
          <a:p>
            <a:r>
              <a:rPr lang="en-US" b="1" dirty="0">
                <a:solidFill>
                  <a:schemeClr val="bg1">
                    <a:lumMod val="95000"/>
                  </a:schemeClr>
                </a:solidFill>
                <a:latin typeface="Tw Cen MT" panose="020B0602020104020603" pitchFamily="34" charset="0"/>
              </a:rPr>
              <a:t>OBJECTIVE 3</a:t>
            </a:r>
          </a:p>
        </p:txBody>
      </p:sp>
    </p:spTree>
    <p:extLst>
      <p:ext uri="{BB962C8B-B14F-4D97-AF65-F5344CB8AC3E}">
        <p14:creationId xmlns:p14="http://schemas.microsoft.com/office/powerpoint/2010/main" val="1815152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521516"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Embed HTML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21516" y="1028343"/>
            <a:ext cx="11073468" cy="4555093"/>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800" dirty="0">
                <a:latin typeface="Tw Cen MT" panose="020B0602020104020603" pitchFamily="34" charset="0"/>
              </a:rPr>
              <a:t>The three most common embedded elements are </a:t>
            </a:r>
            <a:r>
              <a:rPr lang="en-US" sz="2800" b="1" dirty="0">
                <a:latin typeface="Tw Cen MT" panose="020B0602020104020603" pitchFamily="34" charset="0"/>
              </a:rPr>
              <a:t>images (</a:t>
            </a:r>
            <a:r>
              <a:rPr lang="en-US" sz="2800" b="1" dirty="0" err="1">
                <a:latin typeface="Tw Cen MT" panose="020B0602020104020603" pitchFamily="34" charset="0"/>
              </a:rPr>
              <a:t>img</a:t>
            </a:r>
            <a:r>
              <a:rPr lang="en-US" sz="2800" b="1" dirty="0">
                <a:latin typeface="Tw Cen MT" panose="020B0602020104020603" pitchFamily="34" charset="0"/>
              </a:rPr>
              <a:t>), audio</a:t>
            </a:r>
            <a:r>
              <a:rPr lang="en-US" sz="2800" dirty="0">
                <a:latin typeface="Tw Cen MT" panose="020B0602020104020603" pitchFamily="34" charset="0"/>
              </a:rPr>
              <a:t>, and </a:t>
            </a:r>
            <a:r>
              <a:rPr lang="en-US" sz="2800" b="1" dirty="0">
                <a:latin typeface="Tw Cen MT" panose="020B0602020104020603" pitchFamily="34" charset="0"/>
              </a:rPr>
              <a:t>video</a:t>
            </a:r>
            <a:r>
              <a:rPr lang="en-US" sz="2800" dirty="0">
                <a:latin typeface="Tw Cen MT" panose="020B0602020104020603" pitchFamily="34" charset="0"/>
              </a:rPr>
              <a:t>.</a:t>
            </a:r>
          </a:p>
          <a:p>
            <a:pPr marL="342900" indent="-342900">
              <a:spcAft>
                <a:spcPts val="600"/>
              </a:spcAft>
              <a:buFont typeface="Wingdings" panose="05000000000000000000" pitchFamily="2" charset="2"/>
              <a:buChar char="§"/>
            </a:pPr>
            <a:r>
              <a:rPr lang="en-US" sz="2800" dirty="0">
                <a:latin typeface="Tw Cen MT" panose="020B0602020104020603" pitchFamily="34" charset="0"/>
              </a:rPr>
              <a:t>Both audio and video elements are also considered interactive elements because a user will often manipulate them through the UI. For example, they may want to play, pause, rewind, or adjust the volume.</a:t>
            </a:r>
          </a:p>
          <a:p>
            <a:pPr marL="342900" indent="-342900">
              <a:spcAft>
                <a:spcPts val="600"/>
              </a:spcAft>
              <a:buFont typeface="Wingdings" panose="05000000000000000000" pitchFamily="2" charset="2"/>
              <a:buChar char="§"/>
            </a:pPr>
            <a:r>
              <a:rPr lang="en-US" sz="2800" dirty="0">
                <a:latin typeface="Tw Cen MT" panose="020B0602020104020603" pitchFamily="34" charset="0"/>
              </a:rPr>
              <a:t>HTML5 also supports the embedded (embed) and object elements that allow you to reference custom plug-ins that will render this content. The other embedded elements, scalar-vector graphics (</a:t>
            </a:r>
            <a:r>
              <a:rPr lang="en-US" sz="2800" dirty="0" err="1">
                <a:latin typeface="Tw Cen MT" panose="020B0602020104020603" pitchFamily="34" charset="0"/>
              </a:rPr>
              <a:t>svg</a:t>
            </a:r>
            <a:r>
              <a:rPr lang="en-US" sz="2800" dirty="0">
                <a:latin typeface="Tw Cen MT" panose="020B0602020104020603" pitchFamily="34" charset="0"/>
              </a:rPr>
              <a:t>) and canvas, require their own chapter to fully describe, which will do in Chapters 22 and 23 respectively.</a:t>
            </a:r>
          </a:p>
        </p:txBody>
      </p:sp>
    </p:spTree>
    <p:extLst>
      <p:ext uri="{BB962C8B-B14F-4D97-AF65-F5344CB8AC3E}">
        <p14:creationId xmlns:p14="http://schemas.microsoft.com/office/powerpoint/2010/main" val="3084613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stretch>
            <a:fillRect/>
          </a:stretch>
        </p:blipFill>
        <p:spPr>
          <a:xfrm>
            <a:off x="0" y="0"/>
            <a:ext cx="12192000" cy="6858000"/>
          </a:xfrm>
        </p:spPr>
      </p:pic>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19811" y="873048"/>
            <a:ext cx="10787270" cy="830649"/>
          </a:xfrm>
        </p:spPr>
        <p:txBody>
          <a:bodyPr>
            <a:normAutofit fontScale="90000"/>
          </a:bodyPr>
          <a:lstStyle/>
          <a:p>
            <a:r>
              <a:rPr lang="en-US" b="1" dirty="0">
                <a:latin typeface="Tw Cen MT" panose="020B0602020104020603" pitchFamily="34" charset="0"/>
              </a:rPr>
              <a:t>apply HTML elements</a:t>
            </a:r>
            <a:r>
              <a:rPr lang="en-US" dirty="0">
                <a:solidFill>
                  <a:schemeClr val="bg1"/>
                </a:solidFill>
              </a:rPr>
              <a:t>.</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03163" y="5283196"/>
            <a:ext cx="5251450" cy="365125"/>
          </a:xfrm>
        </p:spPr>
        <p:txBody>
          <a:bodyPr>
            <a:normAutofit fontScale="85000" lnSpcReduction="20000"/>
          </a:bodyPr>
          <a:lstStyle/>
          <a:p>
            <a:r>
              <a:rPr lang="en-US" b="1" dirty="0">
                <a:solidFill>
                  <a:schemeClr val="bg1">
                    <a:lumMod val="95000"/>
                  </a:schemeClr>
                </a:solidFill>
                <a:latin typeface="Tw Cen MT" panose="020B0602020104020603" pitchFamily="34" charset="0"/>
              </a:rPr>
              <a:t>OBJECTIVE 1</a:t>
            </a:r>
          </a:p>
        </p:txBody>
      </p:sp>
    </p:spTree>
    <p:extLst>
      <p:ext uri="{BB962C8B-B14F-4D97-AF65-F5344CB8AC3E}">
        <p14:creationId xmlns:p14="http://schemas.microsoft.com/office/powerpoint/2010/main" val="1102045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521516"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Anchor Element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21516" y="1028343"/>
            <a:ext cx="11073468" cy="5062924"/>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anchor (a) element is not technically categorized as embedded content. Included here because it doesn’t fit well in any other chapter. However, the understanding of anchor elements (and navigating to other resources in general) is needed for this and future chapters.</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&lt;a&gt; </a:t>
            </a:r>
            <a:r>
              <a:rPr lang="en-US" sz="2400" dirty="0">
                <a:latin typeface="Tw Cen MT" panose="020B0602020104020603" pitchFamily="34" charset="0"/>
              </a:rPr>
              <a:t>tag defines a </a:t>
            </a:r>
            <a:r>
              <a:rPr lang="en-US" sz="2400" b="1" dirty="0">
                <a:latin typeface="Tw Cen MT" panose="020B0602020104020603" pitchFamily="34" charset="0"/>
              </a:rPr>
              <a:t>hyperlink</a:t>
            </a:r>
            <a:r>
              <a:rPr lang="en-US" sz="2400" dirty="0">
                <a:latin typeface="Tw Cen MT" panose="020B0602020104020603" pitchFamily="34" charset="0"/>
              </a:rPr>
              <a:t>, which is used to link from one page to another.</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most important attribute of the </a:t>
            </a:r>
            <a:r>
              <a:rPr lang="en-US" sz="2400" b="1" dirty="0">
                <a:latin typeface="Tw Cen MT" panose="020B0602020104020603" pitchFamily="34" charset="0"/>
              </a:rPr>
              <a:t>&lt;a&gt;</a:t>
            </a:r>
            <a:r>
              <a:rPr lang="en-US" sz="2400" dirty="0">
                <a:latin typeface="Tw Cen MT" panose="020B0602020104020603" pitchFamily="34" charset="0"/>
              </a:rPr>
              <a:t> element is the </a:t>
            </a:r>
            <a:r>
              <a:rPr lang="en-US" sz="2400" b="1" dirty="0" err="1">
                <a:latin typeface="Tw Cen MT" panose="020B0602020104020603" pitchFamily="34" charset="0"/>
              </a:rPr>
              <a:t>href</a:t>
            </a:r>
            <a:r>
              <a:rPr lang="en-US" sz="2400" b="1" dirty="0">
                <a:latin typeface="Tw Cen MT" panose="020B0602020104020603" pitchFamily="34" charset="0"/>
              </a:rPr>
              <a:t> </a:t>
            </a:r>
            <a:r>
              <a:rPr lang="en-US" sz="2400" dirty="0">
                <a:latin typeface="Tw Cen MT" panose="020B0602020104020603" pitchFamily="34" charset="0"/>
              </a:rPr>
              <a:t>attribute, which indicates the link's destination.</a:t>
            </a:r>
          </a:p>
          <a:p>
            <a:pPr marL="342900" indent="-342900">
              <a:spcAft>
                <a:spcPts val="600"/>
              </a:spcAft>
              <a:buFont typeface="Wingdings" panose="05000000000000000000" pitchFamily="2" charset="2"/>
              <a:buChar char="§"/>
            </a:pPr>
            <a:r>
              <a:rPr lang="en-US" sz="2400" dirty="0">
                <a:latin typeface="Tw Cen MT" panose="020B0602020104020603" pitchFamily="34" charset="0"/>
              </a:rPr>
              <a:t>By default, links will appear as follows in all browsers:</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800100" lvl="1" indent="-342900">
              <a:spcAft>
                <a:spcPts val="600"/>
              </a:spcAft>
              <a:buFont typeface="Wingdings" panose="05000000000000000000" pitchFamily="2" charset="2"/>
              <a:buChar char="§"/>
            </a:pPr>
            <a:r>
              <a:rPr lang="en-US" sz="2400" dirty="0">
                <a:latin typeface="Tw Cen MT" panose="020B0602020104020603" pitchFamily="34" charset="0"/>
              </a:rPr>
              <a:t>An </a:t>
            </a:r>
            <a:r>
              <a:rPr lang="en-US" sz="2400" b="1" dirty="0">
                <a:latin typeface="Tw Cen MT" panose="020B0602020104020603" pitchFamily="34" charset="0"/>
              </a:rPr>
              <a:t>unvisited</a:t>
            </a:r>
            <a:r>
              <a:rPr lang="en-US" sz="2400" dirty="0">
                <a:latin typeface="Tw Cen MT" panose="020B0602020104020603" pitchFamily="34" charset="0"/>
              </a:rPr>
              <a:t> link is underlined and blue</a:t>
            </a:r>
          </a:p>
          <a:p>
            <a:pPr marL="800100" lvl="1" indent="-342900">
              <a:spcAft>
                <a:spcPts val="600"/>
              </a:spcAft>
              <a:buFont typeface="Wingdings" panose="05000000000000000000" pitchFamily="2" charset="2"/>
              <a:buChar char="§"/>
            </a:pPr>
            <a:r>
              <a:rPr lang="en-US" sz="2400" dirty="0">
                <a:latin typeface="Tw Cen MT" panose="020B0602020104020603" pitchFamily="34" charset="0"/>
              </a:rPr>
              <a:t>A </a:t>
            </a:r>
            <a:r>
              <a:rPr lang="en-US" sz="2400" b="1" dirty="0">
                <a:latin typeface="Tw Cen MT" panose="020B0602020104020603" pitchFamily="34" charset="0"/>
              </a:rPr>
              <a:t>visited</a:t>
            </a:r>
            <a:r>
              <a:rPr lang="en-US" sz="2400" dirty="0">
                <a:latin typeface="Tw Cen MT" panose="020B0602020104020603" pitchFamily="34" charset="0"/>
              </a:rPr>
              <a:t> link is underlined and purple</a:t>
            </a:r>
          </a:p>
          <a:p>
            <a:pPr marL="800100" lvl="1" indent="-342900">
              <a:spcAft>
                <a:spcPts val="600"/>
              </a:spcAft>
              <a:buFont typeface="Wingdings" panose="05000000000000000000" pitchFamily="2" charset="2"/>
              <a:buChar char="§"/>
            </a:pPr>
            <a:r>
              <a:rPr lang="en-US" sz="2400" dirty="0">
                <a:latin typeface="Tw Cen MT" panose="020B0602020104020603" pitchFamily="34" charset="0"/>
              </a:rPr>
              <a:t>An </a:t>
            </a:r>
            <a:r>
              <a:rPr lang="en-US" sz="2400" b="1" dirty="0">
                <a:latin typeface="Tw Cen MT" panose="020B0602020104020603" pitchFamily="34" charset="0"/>
              </a:rPr>
              <a:t>active</a:t>
            </a:r>
            <a:r>
              <a:rPr lang="en-US" sz="2400" dirty="0">
                <a:latin typeface="Tw Cen MT" panose="020B0602020104020603" pitchFamily="34" charset="0"/>
              </a:rPr>
              <a:t> link is underlined and red</a:t>
            </a:r>
          </a:p>
        </p:txBody>
      </p:sp>
    </p:spTree>
    <p:extLst>
      <p:ext uri="{BB962C8B-B14F-4D97-AF65-F5344CB8AC3E}">
        <p14:creationId xmlns:p14="http://schemas.microsoft.com/office/powerpoint/2010/main" val="325342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521516"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Anchor Element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5" name="Picture 4">
            <a:extLst>
              <a:ext uri="{FF2B5EF4-FFF2-40B4-BE49-F238E27FC236}">
                <a16:creationId xmlns:a16="http://schemas.microsoft.com/office/drawing/2014/main" id="{317DC505-66BE-411C-B981-3742AD77C63E}"/>
              </a:ext>
            </a:extLst>
          </p:cNvPr>
          <p:cNvPicPr>
            <a:picLocks noChangeAspect="1"/>
          </p:cNvPicPr>
          <p:nvPr/>
        </p:nvPicPr>
        <p:blipFill>
          <a:blip r:embed="rId2"/>
          <a:stretch>
            <a:fillRect/>
          </a:stretch>
        </p:blipFill>
        <p:spPr>
          <a:xfrm>
            <a:off x="0" y="780176"/>
            <a:ext cx="5603846" cy="6077824"/>
          </a:xfrm>
          <a:prstGeom prst="rect">
            <a:avLst/>
          </a:prstGeom>
        </p:spPr>
      </p:pic>
      <p:pic>
        <p:nvPicPr>
          <p:cNvPr id="8" name="Picture 7">
            <a:extLst>
              <a:ext uri="{FF2B5EF4-FFF2-40B4-BE49-F238E27FC236}">
                <a16:creationId xmlns:a16="http://schemas.microsoft.com/office/drawing/2014/main" id="{AB7733F7-F639-4FE6-A233-EBBC2519C377}"/>
              </a:ext>
            </a:extLst>
          </p:cNvPr>
          <p:cNvPicPr>
            <a:picLocks noChangeAspect="1"/>
          </p:cNvPicPr>
          <p:nvPr/>
        </p:nvPicPr>
        <p:blipFill>
          <a:blip r:embed="rId3"/>
          <a:stretch>
            <a:fillRect/>
          </a:stretch>
        </p:blipFill>
        <p:spPr>
          <a:xfrm>
            <a:off x="5603845" y="780174"/>
            <a:ext cx="6663655" cy="6077825"/>
          </a:xfrm>
          <a:prstGeom prst="rect">
            <a:avLst/>
          </a:prstGeom>
        </p:spPr>
      </p:pic>
    </p:spTree>
    <p:extLst>
      <p:ext uri="{BB962C8B-B14F-4D97-AF65-F5344CB8AC3E}">
        <p14:creationId xmlns:p14="http://schemas.microsoft.com/office/powerpoint/2010/main" val="3939245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521516"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Output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Screen Recording 3">
            <a:hlinkClick r:id="" action="ppaction://media"/>
            <a:extLst>
              <a:ext uri="{FF2B5EF4-FFF2-40B4-BE49-F238E27FC236}">
                <a16:creationId xmlns:a16="http://schemas.microsoft.com/office/drawing/2014/main" id="{FE141FF7-F7A0-4536-A0B1-AC3A802C47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93878"/>
            <a:ext cx="12192000" cy="5439810"/>
          </a:xfrm>
          <a:prstGeom prst="rect">
            <a:avLst/>
          </a:prstGeom>
        </p:spPr>
      </p:pic>
    </p:spTree>
    <p:extLst>
      <p:ext uri="{BB962C8B-B14F-4D97-AF65-F5344CB8AC3E}">
        <p14:creationId xmlns:p14="http://schemas.microsoft.com/office/powerpoint/2010/main" val="181417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521516"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Image Element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21516" y="1028343"/>
            <a:ext cx="11073468" cy="3508653"/>
          </a:xfrm>
          <a:prstGeom prst="rect">
            <a:avLst/>
          </a:prstGeom>
        </p:spPr>
        <p:txBody>
          <a:bodyPr wrap="square">
            <a:spAutoFit/>
          </a:bodyPr>
          <a:lstStyle/>
          <a:p>
            <a:pPr>
              <a:spcAft>
                <a:spcPts val="600"/>
              </a:spcAft>
            </a:pPr>
            <a:r>
              <a:rPr lang="en-US" sz="2400" b="1" dirty="0">
                <a:latin typeface="Tw Cen MT" panose="020B0602020104020603" pitchFamily="34" charset="0"/>
              </a:rPr>
              <a:t>Images</a:t>
            </a:r>
            <a:r>
              <a:rPr lang="en-US" sz="2400" dirty="0">
                <a:latin typeface="Tw Cen MT" panose="020B0602020104020603" pitchFamily="34" charset="0"/>
              </a:rPr>
              <a:t> can improve the design and the appearance of a web page.</a:t>
            </a:r>
          </a:p>
          <a:p>
            <a:pPr marL="342900" indent="-342900">
              <a:spcAft>
                <a:spcPts val="600"/>
              </a:spcAft>
              <a:buFont typeface="Wingdings" panose="05000000000000000000" pitchFamily="2" charset="2"/>
              <a:buChar char="§"/>
            </a:pPr>
            <a:r>
              <a:rPr lang="en-US" sz="2400" i="1" dirty="0">
                <a:latin typeface="Tw Cen MT" panose="020B0602020104020603" pitchFamily="34" charset="0"/>
              </a:rPr>
              <a:t>The HTML &lt;</a:t>
            </a:r>
            <a:r>
              <a:rPr lang="en-US" sz="2400" i="1" dirty="0" err="1">
                <a:latin typeface="Tw Cen MT" panose="020B0602020104020603" pitchFamily="34" charset="0"/>
              </a:rPr>
              <a:t>img</a:t>
            </a:r>
            <a:r>
              <a:rPr lang="en-US" sz="2400" i="1" dirty="0">
                <a:latin typeface="Tw Cen MT" panose="020B0602020104020603" pitchFamily="34" charset="0"/>
              </a:rPr>
              <a:t>&gt; tag is used to embed an image in a web page.</a:t>
            </a:r>
          </a:p>
          <a:p>
            <a:pPr marL="342900" indent="-342900">
              <a:spcAft>
                <a:spcPts val="600"/>
              </a:spcAft>
              <a:buFont typeface="Wingdings" panose="05000000000000000000" pitchFamily="2" charset="2"/>
              <a:buChar char="§"/>
            </a:pPr>
            <a:r>
              <a:rPr lang="en-US" sz="2400" i="1" dirty="0">
                <a:latin typeface="Tw Cen MT" panose="020B0602020104020603" pitchFamily="34" charset="0"/>
              </a:rPr>
              <a:t>Images are not technically inserted into a web page; images are linked to web pages. The &lt;</a:t>
            </a:r>
            <a:r>
              <a:rPr lang="en-US" sz="2400" i="1" dirty="0" err="1">
                <a:latin typeface="Tw Cen MT" panose="020B0602020104020603" pitchFamily="34" charset="0"/>
              </a:rPr>
              <a:t>img</a:t>
            </a:r>
            <a:r>
              <a:rPr lang="en-US" sz="2400" i="1" dirty="0">
                <a:latin typeface="Tw Cen MT" panose="020B0602020104020603" pitchFamily="34" charset="0"/>
              </a:rPr>
              <a:t>&gt; tag creates a holding space for the referenced image.</a:t>
            </a:r>
          </a:p>
          <a:p>
            <a:pPr marL="342900" indent="-342900">
              <a:spcAft>
                <a:spcPts val="600"/>
              </a:spcAft>
              <a:buFont typeface="Wingdings" panose="05000000000000000000" pitchFamily="2" charset="2"/>
              <a:buChar char="§"/>
            </a:pPr>
            <a:r>
              <a:rPr lang="en-US" sz="2400" i="1" dirty="0">
                <a:latin typeface="Tw Cen MT" panose="020B0602020104020603" pitchFamily="34" charset="0"/>
              </a:rPr>
              <a:t>The &lt;</a:t>
            </a:r>
            <a:r>
              <a:rPr lang="en-US" sz="2400" i="1" dirty="0" err="1">
                <a:latin typeface="Tw Cen MT" panose="020B0602020104020603" pitchFamily="34" charset="0"/>
              </a:rPr>
              <a:t>img</a:t>
            </a:r>
            <a:r>
              <a:rPr lang="en-US" sz="2400" i="1" dirty="0">
                <a:latin typeface="Tw Cen MT" panose="020B0602020104020603" pitchFamily="34" charset="0"/>
              </a:rPr>
              <a:t>&gt; tag is empty, it contains attributes only, and does not have a closing tag.</a:t>
            </a:r>
          </a:p>
          <a:p>
            <a:pPr marL="342900" indent="-342900">
              <a:spcAft>
                <a:spcPts val="600"/>
              </a:spcAft>
              <a:buFont typeface="Wingdings" panose="05000000000000000000" pitchFamily="2" charset="2"/>
              <a:buChar char="§"/>
            </a:pPr>
            <a:r>
              <a:rPr lang="en-US" sz="2400" i="1" dirty="0">
                <a:latin typeface="Tw Cen MT" panose="020B0602020104020603" pitchFamily="34" charset="0"/>
              </a:rPr>
              <a:t>The &lt;</a:t>
            </a:r>
            <a:r>
              <a:rPr lang="en-US" sz="2400" i="1" dirty="0" err="1">
                <a:latin typeface="Tw Cen MT" panose="020B0602020104020603" pitchFamily="34" charset="0"/>
              </a:rPr>
              <a:t>img</a:t>
            </a:r>
            <a:r>
              <a:rPr lang="en-US" sz="2400" i="1" dirty="0">
                <a:latin typeface="Tw Cen MT" panose="020B0602020104020603" pitchFamily="34" charset="0"/>
              </a:rPr>
              <a:t>&gt; tag has two required attributes:</a:t>
            </a:r>
          </a:p>
          <a:p>
            <a:pPr marL="800100" lvl="1" indent="-342900">
              <a:spcAft>
                <a:spcPts val="600"/>
              </a:spcAft>
              <a:buFont typeface="Wingdings" panose="05000000000000000000" pitchFamily="2" charset="2"/>
              <a:buChar char="§"/>
            </a:pPr>
            <a:r>
              <a:rPr lang="en-US" sz="2400" i="1" dirty="0" err="1">
                <a:latin typeface="Tw Cen MT" panose="020B0602020104020603" pitchFamily="34" charset="0"/>
              </a:rPr>
              <a:t>src</a:t>
            </a:r>
            <a:r>
              <a:rPr lang="en-US" sz="2400" i="1" dirty="0">
                <a:latin typeface="Tw Cen MT" panose="020B0602020104020603" pitchFamily="34" charset="0"/>
              </a:rPr>
              <a:t> - Specifies the path to the image</a:t>
            </a:r>
          </a:p>
          <a:p>
            <a:pPr marL="800100" lvl="1" indent="-342900">
              <a:spcAft>
                <a:spcPts val="600"/>
              </a:spcAft>
              <a:buFont typeface="Wingdings" panose="05000000000000000000" pitchFamily="2" charset="2"/>
              <a:buChar char="§"/>
            </a:pPr>
            <a:r>
              <a:rPr lang="en-US" sz="2400" i="1" dirty="0">
                <a:latin typeface="Tw Cen MT" panose="020B0602020104020603" pitchFamily="34" charset="0"/>
              </a:rPr>
              <a:t>alt - Specifies an alternate text for the image</a:t>
            </a:r>
          </a:p>
        </p:txBody>
      </p:sp>
      <p:pic>
        <p:nvPicPr>
          <p:cNvPr id="8" name="Picture 7">
            <a:extLst>
              <a:ext uri="{FF2B5EF4-FFF2-40B4-BE49-F238E27FC236}">
                <a16:creationId xmlns:a16="http://schemas.microsoft.com/office/drawing/2014/main" id="{C211DDEB-4675-4DAB-BF78-77AB16D503EB}"/>
              </a:ext>
            </a:extLst>
          </p:cNvPr>
          <p:cNvPicPr>
            <a:picLocks noChangeAspect="1"/>
          </p:cNvPicPr>
          <p:nvPr/>
        </p:nvPicPr>
        <p:blipFill>
          <a:blip r:embed="rId2"/>
          <a:stretch>
            <a:fillRect/>
          </a:stretch>
        </p:blipFill>
        <p:spPr>
          <a:xfrm>
            <a:off x="2851646" y="4558850"/>
            <a:ext cx="7126360" cy="1858728"/>
          </a:xfrm>
          <a:prstGeom prst="rect">
            <a:avLst/>
          </a:prstGeom>
        </p:spPr>
      </p:pic>
    </p:spTree>
    <p:extLst>
      <p:ext uri="{BB962C8B-B14F-4D97-AF65-F5344CB8AC3E}">
        <p14:creationId xmlns:p14="http://schemas.microsoft.com/office/powerpoint/2010/main" val="1578619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521516"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Video Element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21516" y="1028343"/>
            <a:ext cx="11073468" cy="907941"/>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Embedding a </a:t>
            </a:r>
            <a:r>
              <a:rPr lang="en-US" sz="2400" b="1" dirty="0">
                <a:latin typeface="Tw Cen MT" panose="020B0602020104020603" pitchFamily="34" charset="0"/>
              </a:rPr>
              <a:t>video</a:t>
            </a:r>
            <a:r>
              <a:rPr lang="en-US" sz="2400" dirty="0">
                <a:latin typeface="Tw Cen MT" panose="020B0602020104020603" pitchFamily="34" charset="0"/>
              </a:rPr>
              <a:t> in the page is as simple as adding the following markup:</a:t>
            </a:r>
          </a:p>
          <a:p>
            <a:pPr marL="342900" indent="-342900">
              <a:spcAft>
                <a:spcPts val="600"/>
              </a:spcAft>
              <a:buFont typeface="Wingdings" panose="05000000000000000000" pitchFamily="2" charset="2"/>
              <a:buChar char="§"/>
            </a:pPr>
            <a:r>
              <a:rPr lang="en-US" sz="2400" i="1" dirty="0">
                <a:latin typeface="Tw Cen MT" panose="020B0602020104020603" pitchFamily="34" charset="0"/>
              </a:rPr>
              <a:t>&lt;video </a:t>
            </a:r>
            <a:r>
              <a:rPr lang="en-US" sz="2400" i="1" dirty="0" err="1">
                <a:latin typeface="Tw Cen MT" panose="020B0602020104020603" pitchFamily="34" charset="0"/>
              </a:rPr>
              <a:t>src</a:t>
            </a:r>
            <a:r>
              <a:rPr lang="en-US" sz="2400" i="1" dirty="0">
                <a:latin typeface="Tw Cen MT" panose="020B0602020104020603" pitchFamily="34" charset="0"/>
              </a:rPr>
              <a:t>="samplevideo.mp4" </a:t>
            </a:r>
            <a:r>
              <a:rPr lang="en-US" sz="2400" i="1" dirty="0" err="1">
                <a:latin typeface="Tw Cen MT" panose="020B0602020104020603" pitchFamily="34" charset="0"/>
              </a:rPr>
              <a:t>autoplay</a:t>
            </a:r>
            <a:r>
              <a:rPr lang="en-US" sz="2400" i="1" dirty="0">
                <a:latin typeface="Tw Cen MT" panose="020B0602020104020603" pitchFamily="34" charset="0"/>
              </a:rPr>
              <a:t>&gt; &lt;/video&gt;</a:t>
            </a:r>
          </a:p>
        </p:txBody>
      </p:sp>
      <p:pic>
        <p:nvPicPr>
          <p:cNvPr id="5" name="Picture 4">
            <a:extLst>
              <a:ext uri="{FF2B5EF4-FFF2-40B4-BE49-F238E27FC236}">
                <a16:creationId xmlns:a16="http://schemas.microsoft.com/office/drawing/2014/main" id="{79BCF2C7-2181-4549-906E-5751AF04FA17}"/>
              </a:ext>
            </a:extLst>
          </p:cNvPr>
          <p:cNvPicPr>
            <a:picLocks noChangeAspect="1"/>
          </p:cNvPicPr>
          <p:nvPr/>
        </p:nvPicPr>
        <p:blipFill>
          <a:blip r:embed="rId2"/>
          <a:stretch>
            <a:fillRect/>
          </a:stretch>
        </p:blipFill>
        <p:spPr>
          <a:xfrm>
            <a:off x="1875720" y="1862356"/>
            <a:ext cx="8102286" cy="4504887"/>
          </a:xfrm>
          <a:prstGeom prst="rect">
            <a:avLst/>
          </a:prstGeom>
        </p:spPr>
      </p:pic>
    </p:spTree>
    <p:extLst>
      <p:ext uri="{BB962C8B-B14F-4D97-AF65-F5344CB8AC3E}">
        <p14:creationId xmlns:p14="http://schemas.microsoft.com/office/powerpoint/2010/main" val="1813945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521516"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|Audio Element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21516" y="1028343"/>
            <a:ext cx="11073468" cy="1200329"/>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&lt;audio&gt; element is essentially identical to the &lt;video&gt; element. It has all the same attributes and the same methods. The only real difference is how it displays in the browser. </a:t>
            </a:r>
          </a:p>
        </p:txBody>
      </p:sp>
      <p:pic>
        <p:nvPicPr>
          <p:cNvPr id="8" name="Picture 7">
            <a:extLst>
              <a:ext uri="{FF2B5EF4-FFF2-40B4-BE49-F238E27FC236}">
                <a16:creationId xmlns:a16="http://schemas.microsoft.com/office/drawing/2014/main" id="{0BBE8156-09E4-41EF-88CD-E03256279AB5}"/>
              </a:ext>
            </a:extLst>
          </p:cNvPr>
          <p:cNvPicPr>
            <a:picLocks noChangeAspect="1"/>
          </p:cNvPicPr>
          <p:nvPr/>
        </p:nvPicPr>
        <p:blipFill>
          <a:blip r:embed="rId2"/>
          <a:stretch>
            <a:fillRect/>
          </a:stretch>
        </p:blipFill>
        <p:spPr>
          <a:xfrm>
            <a:off x="2517738" y="1758551"/>
            <a:ext cx="8230313" cy="1670449"/>
          </a:xfrm>
          <a:prstGeom prst="rect">
            <a:avLst/>
          </a:prstGeom>
        </p:spPr>
      </p:pic>
      <p:pic>
        <p:nvPicPr>
          <p:cNvPr id="9" name="Picture 8">
            <a:extLst>
              <a:ext uri="{FF2B5EF4-FFF2-40B4-BE49-F238E27FC236}">
                <a16:creationId xmlns:a16="http://schemas.microsoft.com/office/drawing/2014/main" id="{839B58A8-7632-4E50-990B-05C15163C02A}"/>
              </a:ext>
            </a:extLst>
          </p:cNvPr>
          <p:cNvPicPr>
            <a:picLocks noChangeAspect="1"/>
          </p:cNvPicPr>
          <p:nvPr/>
        </p:nvPicPr>
        <p:blipFill>
          <a:blip r:embed="rId3"/>
          <a:stretch>
            <a:fillRect/>
          </a:stretch>
        </p:blipFill>
        <p:spPr>
          <a:xfrm>
            <a:off x="2969816" y="3429000"/>
            <a:ext cx="6392297" cy="2896299"/>
          </a:xfrm>
          <a:prstGeom prst="rect">
            <a:avLst/>
          </a:prstGeom>
        </p:spPr>
      </p:pic>
    </p:spTree>
    <p:extLst>
      <p:ext uri="{BB962C8B-B14F-4D97-AF65-F5344CB8AC3E}">
        <p14:creationId xmlns:p14="http://schemas.microsoft.com/office/powerpoint/2010/main" val="3952985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521516"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|Class-Activity</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21516" y="1028343"/>
            <a:ext cx="11073468" cy="461665"/>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Add audio, your image(Picture of yourself) And a video to this web page:</a:t>
            </a:r>
          </a:p>
        </p:txBody>
      </p:sp>
      <p:pic>
        <p:nvPicPr>
          <p:cNvPr id="5" name="Picture 4">
            <a:extLst>
              <a:ext uri="{FF2B5EF4-FFF2-40B4-BE49-F238E27FC236}">
                <a16:creationId xmlns:a16="http://schemas.microsoft.com/office/drawing/2014/main" id="{53D1EB5E-B9A1-4E2F-B2F2-57E6EDB02327}"/>
              </a:ext>
            </a:extLst>
          </p:cNvPr>
          <p:cNvPicPr>
            <a:picLocks noChangeAspect="1"/>
          </p:cNvPicPr>
          <p:nvPr/>
        </p:nvPicPr>
        <p:blipFill>
          <a:blip r:embed="rId2"/>
          <a:stretch>
            <a:fillRect/>
          </a:stretch>
        </p:blipFill>
        <p:spPr>
          <a:xfrm>
            <a:off x="0" y="1624474"/>
            <a:ext cx="12192000" cy="4742770"/>
          </a:xfrm>
          <a:prstGeom prst="rect">
            <a:avLst/>
          </a:prstGeom>
        </p:spPr>
      </p:pic>
    </p:spTree>
    <p:extLst>
      <p:ext uri="{BB962C8B-B14F-4D97-AF65-F5344CB8AC3E}">
        <p14:creationId xmlns:p14="http://schemas.microsoft.com/office/powerpoint/2010/main" val="1859476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179915-FD99-47EF-A0D6-B32232FCFD9D}"/>
              </a:ext>
            </a:extLst>
          </p:cNvPr>
          <p:cNvSpPr/>
          <p:nvPr/>
        </p:nvSpPr>
        <p:spPr>
          <a:xfrm>
            <a:off x="3027384" y="0"/>
            <a:ext cx="5156034"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all" spc="0" normalizeH="0" baseline="0" noProof="0" dirty="0">
                <a:ln>
                  <a:noFill/>
                </a:ln>
                <a:solidFill>
                  <a:prstClr val="black"/>
                </a:solidFill>
                <a:effectLst/>
                <a:uLnTx/>
                <a:uFillTx/>
                <a:latin typeface="Tw Cen MT" panose="020B0602020104020603" pitchFamily="34" charset="0"/>
                <a:ea typeface="+mj-ea"/>
                <a:cs typeface="+mj-cs"/>
              </a:rPr>
              <a:t>COURSE OUTLINE</a:t>
            </a:r>
            <a:endParaRPr kumimoji="0" lang="en-ZA" sz="4800" b="0" i="0" u="none" strike="noStrike" kern="0" cap="none" spc="0" normalizeH="0" baseline="0" noProof="0" dirty="0">
              <a:ln>
                <a:noFill/>
              </a:ln>
              <a:solidFill>
                <a:sysClr val="windowText" lastClr="000000"/>
              </a:solidFill>
              <a:effectLst/>
              <a:uLnTx/>
              <a:uFillTx/>
            </a:endParaRPr>
          </a:p>
        </p:txBody>
      </p:sp>
      <p:graphicFrame>
        <p:nvGraphicFramePr>
          <p:cNvPr id="3" name="Table 2" descr="Table Goes Here">
            <a:extLst>
              <a:ext uri="{FF2B5EF4-FFF2-40B4-BE49-F238E27FC236}">
                <a16:creationId xmlns:a16="http://schemas.microsoft.com/office/drawing/2014/main" id="{4E06F90E-415A-49C7-A5DD-F3E0CE234978}"/>
              </a:ext>
            </a:extLst>
          </p:cNvPr>
          <p:cNvGraphicFramePr>
            <a:graphicFrameLocks/>
          </p:cNvGraphicFramePr>
          <p:nvPr>
            <p:extLst>
              <p:ext uri="{D42A27DB-BD31-4B8C-83A1-F6EECF244321}">
                <p14:modId xmlns:p14="http://schemas.microsoft.com/office/powerpoint/2010/main" val="2317214264"/>
              </p:ext>
            </p:extLst>
          </p:nvPr>
        </p:nvGraphicFramePr>
        <p:xfrm>
          <a:off x="0" y="830998"/>
          <a:ext cx="12192001" cy="5606747"/>
        </p:xfrm>
        <a:graphic>
          <a:graphicData uri="http://schemas.openxmlformats.org/drawingml/2006/table">
            <a:tbl>
              <a:tblPr firstRow="1" bandRow="1"/>
              <a:tblGrid>
                <a:gridCol w="2446389">
                  <a:extLst>
                    <a:ext uri="{9D8B030D-6E8A-4147-A177-3AD203B41FA5}">
                      <a16:colId xmlns:a16="http://schemas.microsoft.com/office/drawing/2014/main" val="2481577866"/>
                    </a:ext>
                  </a:extLst>
                </a:gridCol>
                <a:gridCol w="2436403">
                  <a:extLst>
                    <a:ext uri="{9D8B030D-6E8A-4147-A177-3AD203B41FA5}">
                      <a16:colId xmlns:a16="http://schemas.microsoft.com/office/drawing/2014/main" val="2836427615"/>
                    </a:ext>
                  </a:extLst>
                </a:gridCol>
                <a:gridCol w="2436403">
                  <a:extLst>
                    <a:ext uri="{9D8B030D-6E8A-4147-A177-3AD203B41FA5}">
                      <a16:colId xmlns:a16="http://schemas.microsoft.com/office/drawing/2014/main" val="310093864"/>
                    </a:ext>
                  </a:extLst>
                </a:gridCol>
                <a:gridCol w="2436403">
                  <a:extLst>
                    <a:ext uri="{9D8B030D-6E8A-4147-A177-3AD203B41FA5}">
                      <a16:colId xmlns:a16="http://schemas.microsoft.com/office/drawing/2014/main" val="826088157"/>
                    </a:ext>
                  </a:extLst>
                </a:gridCol>
                <a:gridCol w="2436403">
                  <a:extLst>
                    <a:ext uri="{9D8B030D-6E8A-4147-A177-3AD203B41FA5}">
                      <a16:colId xmlns:a16="http://schemas.microsoft.com/office/drawing/2014/main" val="2023951014"/>
                    </a:ext>
                  </a:extLst>
                </a:gridCol>
              </a:tblGrid>
              <a:tr h="697227">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a:t>
                      </a:r>
                    </a:p>
                    <a:p>
                      <a:pPr algn="ctr"/>
                      <a:r>
                        <a:rPr lang="en-ZA" sz="1400" b="0" i="0" dirty="0">
                          <a:solidFill>
                            <a:schemeClr val="bg2"/>
                          </a:solidFill>
                          <a:latin typeface="Tw Cen MT" panose="020B0602020104020603" pitchFamily="34" charset="0"/>
                          <a:ea typeface="Roboto Black" panose="02000000000000000000" pitchFamily="2" charset="0"/>
                          <a:cs typeface="Gill Sans" panose="020B0502020104020203" pitchFamily="34" charset="-79"/>
                        </a:rPr>
                        <a:t>HTML5 Technologies</a:t>
                      </a:r>
                      <a:endParaRPr lang="ru-RU" sz="1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6350" cap="flat" cmpd="sng" algn="ctr">
                      <a:solidFill>
                        <a:srgbClr val="2F3342"/>
                      </a:solidFill>
                      <a:prstDash val="solid"/>
                      <a:miter lim="800000"/>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HTML</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CSS</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JAVASCRIPT</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Advanced Applications</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extLst>
                  <a:ext uri="{0D108BD9-81ED-4DB2-BD59-A6C34878D82A}">
                    <a16:rowId xmlns:a16="http://schemas.microsoft.com/office/drawing/2014/main" val="983420419"/>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1:​ Hypertext Markup Language</a:t>
                      </a:r>
                      <a:endParaRPr lang="ru-RU" sz="1400" b="0" i="0" strike="sng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4:​ Structural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9:​ CSS Selectors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16:​ Browser Environment</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21:​ Audio and Video</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883246291"/>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2:​ Cascading Style Sheets</a:t>
                      </a:r>
                      <a:endParaRPr lang="ru-RU" sz="1400" b="0" i="0" strike="sng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5:​ Phrasing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10:​ Positioning</a:t>
                      </a: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17:​ Window Object</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22:​ Scalable Vector Graphics</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502607855"/>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3:​ JavaScript Essentials</a:t>
                      </a:r>
                      <a:endParaRPr lang="ru-RU" sz="1400" b="0" i="0" strike="sng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6:​ Table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11:​ Text Styles</a:t>
                      </a: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18:​ DOM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23:​ Canvas</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557125802"/>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7:​ Embedded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12:​ Borders and Backgrounds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19:​ Dynamic Styling</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24:​ Drag and Drop</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055255528"/>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8:​ HTML Form Elements</a:t>
                      </a:r>
                      <a:endParaRPr lang="ru-RU" sz="1400" b="0" i="0" strike="sng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13:​ Styling Tables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20:​ Events</a:t>
                      </a:r>
                      <a:endParaRPr lang="ru-RU" sz="1400" b="0" i="0" strike="noStrike" baseline="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25:​ Indexed DB</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449646690"/>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14:​ Flexbox</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26:​ Geolocation and Mapping</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173117077"/>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15:​ Animation and Transforms</a:t>
                      </a: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43970745"/>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663314759"/>
                  </a:ext>
                </a:extLst>
              </a:tr>
            </a:tbl>
          </a:graphicData>
        </a:graphic>
      </p:graphicFrame>
      <p:sp>
        <p:nvSpPr>
          <p:cNvPr id="4" name="TextBox 3">
            <a:extLst>
              <a:ext uri="{FF2B5EF4-FFF2-40B4-BE49-F238E27FC236}">
                <a16:creationId xmlns:a16="http://schemas.microsoft.com/office/drawing/2014/main" id="{A958AC15-90D8-499D-B816-763FBF867D43}"/>
              </a:ext>
            </a:extLst>
          </p:cNvPr>
          <p:cNvSpPr txBox="1"/>
          <p:nvPr/>
        </p:nvSpPr>
        <p:spPr>
          <a:xfrm>
            <a:off x="411061" y="6501386"/>
            <a:ext cx="11375471" cy="276999"/>
          </a:xfrm>
          <a:prstGeom prst="rect">
            <a:avLst/>
          </a:prstGeom>
          <a:noFill/>
        </p:spPr>
        <p:txBody>
          <a:bodyPr wrap="square" rtlCol="0">
            <a:spAutoFit/>
          </a:bodyPr>
          <a:lstStyle/>
          <a:p>
            <a:pPr algn="r"/>
            <a:r>
              <a:rPr lang="en-ZA" sz="1200" spc="150" dirty="0">
                <a:solidFill>
                  <a:schemeClr val="bg1"/>
                </a:solidFill>
                <a:latin typeface="Segoe UI Light" panose="020B0502040204020203" pitchFamily="34" charset="0"/>
                <a:cs typeface="Segoe UI Light" panose="020B0502040204020203" pitchFamily="34" charset="0"/>
              </a:rPr>
              <a:t>2022 CTU Training Solutions  |  All Rights Reserved  |  ctutraining.ac.za</a:t>
            </a:r>
          </a:p>
        </p:txBody>
      </p:sp>
    </p:spTree>
    <p:extLst>
      <p:ext uri="{BB962C8B-B14F-4D97-AF65-F5344CB8AC3E}">
        <p14:creationId xmlns:p14="http://schemas.microsoft.com/office/powerpoint/2010/main" val="22725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1AE9E4-2AC4-492B-ABCD-D0F36B51CAA8}"/>
              </a:ext>
            </a:extLst>
          </p:cNvPr>
          <p:cNvSpPr txBox="1"/>
          <p:nvPr/>
        </p:nvSpPr>
        <p:spPr>
          <a:xfrm>
            <a:off x="304946" y="196490"/>
            <a:ext cx="8021972" cy="646331"/>
          </a:xfrm>
          <a:prstGeom prst="rect">
            <a:avLst/>
          </a:prstGeom>
          <a:noFill/>
        </p:spPr>
        <p:txBody>
          <a:bodyPr wrap="square" rtlCol="0">
            <a:spAutoFit/>
          </a:bodyPr>
          <a:lstStyle/>
          <a:p>
            <a:r>
              <a:rPr lang="en-ZA" sz="3600" b="1" dirty="0">
                <a:solidFill>
                  <a:schemeClr val="bg1"/>
                </a:solidFill>
                <a:latin typeface="Tw Cen MT" panose="020B0602020104020603" pitchFamily="34" charset="0"/>
                <a:cs typeface="Segoe UI" panose="020B0502040204020203" pitchFamily="34" charset="0"/>
              </a:rPr>
              <a:t>CW412  |  THE END |  </a:t>
            </a:r>
            <a:r>
              <a:rPr lang="en-ZA" sz="3600" b="1" dirty="0">
                <a:solidFill>
                  <a:schemeClr val="bg1"/>
                </a:solidFill>
                <a:latin typeface="Tw Cen MT" panose="020B0602020104020603" pitchFamily="34" charset="0"/>
                <a:cs typeface="Segoe UI Light" panose="020B0502040204020203" pitchFamily="34" charset="0"/>
              </a:rPr>
              <a:t>PART II</a:t>
            </a:r>
          </a:p>
        </p:txBody>
      </p:sp>
      <p:sp>
        <p:nvSpPr>
          <p:cNvPr id="3" name="Rectangle 2">
            <a:extLst>
              <a:ext uri="{FF2B5EF4-FFF2-40B4-BE49-F238E27FC236}">
                <a16:creationId xmlns:a16="http://schemas.microsoft.com/office/drawing/2014/main" id="{E8FF6313-60F0-42D0-9C33-CCF6876D879A}"/>
              </a:ext>
            </a:extLst>
          </p:cNvPr>
          <p:cNvSpPr/>
          <p:nvPr/>
        </p:nvSpPr>
        <p:spPr>
          <a:xfrm>
            <a:off x="1879134" y="2408582"/>
            <a:ext cx="8114910" cy="830997"/>
          </a:xfrm>
          <a:prstGeom prst="rect">
            <a:avLst/>
          </a:prstGeom>
        </p:spPr>
        <p:txBody>
          <a:bodyPr wrap="square">
            <a:spAutoFit/>
          </a:bodyPr>
          <a:lstStyle/>
          <a:p>
            <a:r>
              <a:rPr lang="en-ZA" sz="4800" b="1" dirty="0">
                <a:solidFill>
                  <a:schemeClr val="bg1"/>
                </a:solidFill>
                <a:latin typeface="Tw Cen MT" panose="020B0602020104020603" pitchFamily="34" charset="0"/>
              </a:rPr>
              <a:t>Thank you for participating </a:t>
            </a:r>
            <a:r>
              <a:rPr lang="en-ZA" sz="4800" b="1" dirty="0">
                <a:solidFill>
                  <a:schemeClr val="bg1"/>
                </a:solidFill>
                <a:latin typeface="Tw Cen MT" panose="020B0602020104020603" pitchFamily="34" charset="0"/>
                <a:sym typeface="Wingdings" panose="05000000000000000000" pitchFamily="2" charset="2"/>
              </a:rPr>
              <a:t></a:t>
            </a:r>
            <a:r>
              <a:rPr lang="en-ZA" sz="4800" b="1" dirty="0">
                <a:solidFill>
                  <a:schemeClr val="bg1"/>
                </a:solidFill>
                <a:latin typeface="Tw Cen MT" panose="020B0602020104020603" pitchFamily="34" charset="0"/>
              </a:rPr>
              <a:t> </a:t>
            </a:r>
            <a:endParaRPr lang="en-ZA" sz="4800"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20575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6" y="124437"/>
            <a:ext cx="10654019"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Using HTML5 Semantic mark-up</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4093428"/>
          </a:xfrm>
          <a:prstGeom prst="rect">
            <a:avLst/>
          </a:prstGeom>
        </p:spPr>
        <p:txBody>
          <a:bodyPr wrap="square">
            <a:spAutoFit/>
          </a:bodyPr>
          <a:lstStyle/>
          <a:p>
            <a:pPr>
              <a:spcAft>
                <a:spcPts val="600"/>
              </a:spcAft>
            </a:pPr>
            <a:r>
              <a:rPr lang="en-US" sz="2400" b="1" dirty="0">
                <a:latin typeface="Tw Cen MT" panose="020B0602020104020603" pitchFamily="34" charset="0"/>
              </a:rPr>
              <a:t>Semantics </a:t>
            </a:r>
            <a:r>
              <a:rPr lang="en-US" sz="2400" dirty="0">
                <a:latin typeface="Tw Cen MT" panose="020B0602020104020603" pitchFamily="34" charset="0"/>
              </a:rPr>
              <a:t>is the study of the meanings of words and phrases in a language.</a:t>
            </a:r>
          </a:p>
          <a:p>
            <a:pPr marL="800100" lvl="1" indent="-342900">
              <a:spcAft>
                <a:spcPts val="600"/>
              </a:spcAft>
              <a:buFont typeface="Wingdings" panose="05000000000000000000" pitchFamily="2" charset="2"/>
              <a:buChar char="§"/>
            </a:pPr>
            <a:r>
              <a:rPr lang="en-US" sz="2400" dirty="0">
                <a:latin typeface="Tw Cen MT" panose="020B0602020104020603" pitchFamily="34" charset="0"/>
              </a:rPr>
              <a:t>A semantic element clearly describes its meaning to both the browser and the developer.</a:t>
            </a:r>
          </a:p>
          <a:p>
            <a:pPr marL="800100" lvl="1" indent="-342900">
              <a:spcAft>
                <a:spcPts val="600"/>
              </a:spcAft>
              <a:buFont typeface="Wingdings" panose="05000000000000000000" pitchFamily="2" charset="2"/>
              <a:buChar char="§"/>
            </a:pPr>
            <a:r>
              <a:rPr lang="en-US" sz="2400" dirty="0">
                <a:latin typeface="Tw Cen MT" panose="020B0602020104020603" pitchFamily="34" charset="0"/>
              </a:rPr>
              <a:t>Examples of </a:t>
            </a:r>
            <a:r>
              <a:rPr lang="en-US" sz="2400" b="1" dirty="0">
                <a:latin typeface="Tw Cen MT" panose="020B0602020104020603" pitchFamily="34" charset="0"/>
              </a:rPr>
              <a:t>non-semantic</a:t>
            </a:r>
            <a:r>
              <a:rPr lang="en-US" sz="2400" dirty="0">
                <a:latin typeface="Tw Cen MT" panose="020B0602020104020603" pitchFamily="34" charset="0"/>
              </a:rPr>
              <a:t> elements: &lt;div&gt; and &lt;span&gt; - Tells nothing about its content.</a:t>
            </a:r>
          </a:p>
          <a:p>
            <a:pPr marL="800100" lvl="1" indent="-342900">
              <a:spcAft>
                <a:spcPts val="600"/>
              </a:spcAft>
              <a:buFont typeface="Wingdings" panose="05000000000000000000" pitchFamily="2" charset="2"/>
              <a:buChar char="§"/>
            </a:pPr>
            <a:r>
              <a:rPr lang="en-US" sz="2400" dirty="0">
                <a:latin typeface="Tw Cen MT" panose="020B0602020104020603" pitchFamily="34" charset="0"/>
              </a:rPr>
              <a:t>Examples of </a:t>
            </a:r>
            <a:r>
              <a:rPr lang="en-US" sz="2400" b="1" dirty="0">
                <a:latin typeface="Tw Cen MT" panose="020B0602020104020603" pitchFamily="34" charset="0"/>
              </a:rPr>
              <a:t>semantic</a:t>
            </a:r>
            <a:r>
              <a:rPr lang="en-US" sz="2400" dirty="0">
                <a:latin typeface="Tw Cen MT" panose="020B0602020104020603" pitchFamily="34" charset="0"/>
              </a:rPr>
              <a:t> elements: &lt;form&gt;, &lt;table&gt;, and &lt;article&gt; - Clearly defines its content.</a:t>
            </a:r>
          </a:p>
          <a:p>
            <a:pPr marL="342900" indent="-342900">
              <a:spcAft>
                <a:spcPts val="600"/>
              </a:spcAft>
              <a:buFont typeface="Wingdings" panose="05000000000000000000" pitchFamily="2" charset="2"/>
              <a:buChar char="§"/>
            </a:pPr>
            <a:r>
              <a:rPr lang="en-US" sz="2400" dirty="0">
                <a:latin typeface="Tw Cen MT" panose="020B0602020104020603" pitchFamily="34" charset="0"/>
              </a:rPr>
              <a:t>Before creating a new web page, it’s a good idea to sketch out the basic page structure. This will help you visualize the overall layout and see how the elements are nested together.</a:t>
            </a:r>
          </a:p>
        </p:txBody>
      </p:sp>
    </p:spTree>
    <p:extLst>
      <p:ext uri="{BB962C8B-B14F-4D97-AF65-F5344CB8AC3E}">
        <p14:creationId xmlns:p14="http://schemas.microsoft.com/office/powerpoint/2010/main" val="2627322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6" y="124437"/>
            <a:ext cx="10654019"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Using HTML5 Semantic mark-up</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5" name="Picture 4">
            <a:extLst>
              <a:ext uri="{FF2B5EF4-FFF2-40B4-BE49-F238E27FC236}">
                <a16:creationId xmlns:a16="http://schemas.microsoft.com/office/drawing/2014/main" id="{2FAA0558-F029-44E9-8FE0-E634C9B883E5}"/>
              </a:ext>
            </a:extLst>
          </p:cNvPr>
          <p:cNvPicPr>
            <a:picLocks noChangeAspect="1"/>
          </p:cNvPicPr>
          <p:nvPr/>
        </p:nvPicPr>
        <p:blipFill>
          <a:blip r:embed="rId3"/>
          <a:stretch>
            <a:fillRect/>
          </a:stretch>
        </p:blipFill>
        <p:spPr>
          <a:xfrm>
            <a:off x="578840" y="1052293"/>
            <a:ext cx="9957732" cy="5298173"/>
          </a:xfrm>
          <a:prstGeom prst="rect">
            <a:avLst/>
          </a:prstGeom>
        </p:spPr>
      </p:pic>
      <p:pic>
        <p:nvPicPr>
          <p:cNvPr id="8" name="Picture 7">
            <a:extLst>
              <a:ext uri="{FF2B5EF4-FFF2-40B4-BE49-F238E27FC236}">
                <a16:creationId xmlns:a16="http://schemas.microsoft.com/office/drawing/2014/main" id="{3A3FE814-2081-4703-86BB-21297A3B159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8791662" y="2449585"/>
            <a:ext cx="3061982" cy="3283703"/>
          </a:xfrm>
          <a:prstGeom prst="rect">
            <a:avLst/>
          </a:prstGeom>
        </p:spPr>
      </p:pic>
    </p:spTree>
    <p:extLst>
      <p:ext uri="{BB962C8B-B14F-4D97-AF65-F5344CB8AC3E}">
        <p14:creationId xmlns:p14="http://schemas.microsoft.com/office/powerpoint/2010/main" val="274662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Semantic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7B7E132A-D90B-42E4-A8B5-15A5FED7EB69}"/>
              </a:ext>
            </a:extLst>
          </p:cNvPr>
          <p:cNvPicPr>
            <a:picLocks noChangeAspect="1"/>
          </p:cNvPicPr>
          <p:nvPr/>
        </p:nvPicPr>
        <p:blipFill>
          <a:blip r:embed="rId2"/>
          <a:stretch>
            <a:fillRect/>
          </a:stretch>
        </p:blipFill>
        <p:spPr>
          <a:xfrm>
            <a:off x="0" y="806969"/>
            <a:ext cx="12192000" cy="5627387"/>
          </a:xfrm>
          <a:prstGeom prst="rect">
            <a:avLst/>
          </a:prstGeom>
        </p:spPr>
      </p:pic>
    </p:spTree>
    <p:extLst>
      <p:ext uri="{BB962C8B-B14F-4D97-AF65-F5344CB8AC3E}">
        <p14:creationId xmlns:p14="http://schemas.microsoft.com/office/powerpoint/2010/main" val="3846736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HTML Elements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82305" y="890158"/>
            <a:ext cx="11073468" cy="4539704"/>
          </a:xfrm>
          <a:prstGeom prst="rect">
            <a:avLst/>
          </a:prstGeom>
        </p:spPr>
        <p:txBody>
          <a:bodyPr wrap="square">
            <a:spAutoFit/>
          </a:bodyPr>
          <a:lstStyle/>
          <a:p>
            <a:pPr>
              <a:spcAft>
                <a:spcPts val="600"/>
              </a:spcAft>
            </a:pPr>
            <a:r>
              <a:rPr lang="en-US" sz="2400" b="1" dirty="0">
                <a:latin typeface="Tw Cen MT" panose="020B0602020104020603" pitchFamily="34" charset="0"/>
              </a:rPr>
              <a:t>Horizontal Rule</a:t>
            </a:r>
          </a:p>
          <a:p>
            <a:pPr marL="342900" indent="-342900">
              <a:spcAft>
                <a:spcPts val="600"/>
              </a:spcAft>
              <a:buFont typeface="Wingdings" panose="05000000000000000000" pitchFamily="2" charset="2"/>
              <a:buChar char="§"/>
            </a:pPr>
            <a:r>
              <a:rPr lang="en-US" sz="2400" dirty="0">
                <a:latin typeface="Tw Cen MT" panose="020B0602020104020603" pitchFamily="34" charset="0"/>
              </a:rPr>
              <a:t>In HTML4, the </a:t>
            </a:r>
            <a:r>
              <a:rPr lang="en-US" sz="2400" dirty="0" err="1">
                <a:latin typeface="Tw Cen MT" panose="020B0602020104020603" pitchFamily="34" charset="0"/>
              </a:rPr>
              <a:t>hr</a:t>
            </a:r>
            <a:r>
              <a:rPr lang="en-US" sz="2400" dirty="0">
                <a:latin typeface="Tw Cen MT" panose="020B0602020104020603" pitchFamily="34" charset="0"/>
              </a:rPr>
              <a:t> element was used to create a horizontal rule, or line. Since HTML5 provides more semantic definition to its elements, this has been redefined as a thematic break. This is usually placed between paragraphs when there is a change of topic.</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a:spcAft>
                <a:spcPts val="600"/>
              </a:spcAft>
            </a:pPr>
            <a:r>
              <a:rPr lang="en-US" sz="2400" b="1" dirty="0">
                <a:latin typeface="Tw Cen MT" panose="020B0602020104020603" pitchFamily="34" charset="0"/>
              </a:rPr>
              <a:t>Preformatted</a:t>
            </a:r>
          </a:p>
          <a:p>
            <a:pPr marL="342900" indent="-342900">
              <a:spcAft>
                <a:spcPts val="600"/>
              </a:spcAft>
              <a:buFont typeface="Wingdings" panose="05000000000000000000" pitchFamily="2" charset="2"/>
              <a:buChar char="§"/>
            </a:pPr>
            <a:r>
              <a:rPr lang="en-US" sz="2400" dirty="0">
                <a:latin typeface="Tw Cen MT" panose="020B0602020104020603" pitchFamily="34" charset="0"/>
              </a:rPr>
              <a:t>Content placed inside a preformatted (pre) element will be rendered just like it is entered, including white space. White space, including carriage returns, tabs, and extra spaces, are normally ignored by the browser. Use the pre element to tell the browser to include them. </a:t>
            </a:r>
          </a:p>
        </p:txBody>
      </p:sp>
      <p:pic>
        <p:nvPicPr>
          <p:cNvPr id="8" name="Picture 7">
            <a:extLst>
              <a:ext uri="{FF2B5EF4-FFF2-40B4-BE49-F238E27FC236}">
                <a16:creationId xmlns:a16="http://schemas.microsoft.com/office/drawing/2014/main" id="{70AE616A-9C7C-4AA5-936F-2A7721811D6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929974" y="2513459"/>
            <a:ext cx="3305175" cy="847725"/>
          </a:xfrm>
          <a:prstGeom prst="rect">
            <a:avLst/>
          </a:prstGeom>
        </p:spPr>
      </p:pic>
      <p:pic>
        <p:nvPicPr>
          <p:cNvPr id="9" name="Picture 8">
            <a:extLst>
              <a:ext uri="{FF2B5EF4-FFF2-40B4-BE49-F238E27FC236}">
                <a16:creationId xmlns:a16="http://schemas.microsoft.com/office/drawing/2014/main" id="{07E90AD1-D658-42DD-A48C-9CBD18B88A8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4278473" y="4966283"/>
            <a:ext cx="6000750" cy="1454956"/>
          </a:xfrm>
          <a:prstGeom prst="rect">
            <a:avLst/>
          </a:prstGeom>
        </p:spPr>
      </p:pic>
    </p:spTree>
    <p:extLst>
      <p:ext uri="{BB962C8B-B14F-4D97-AF65-F5344CB8AC3E}">
        <p14:creationId xmlns:p14="http://schemas.microsoft.com/office/powerpoint/2010/main" val="1157701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II  | Listing Elements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5663089"/>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HTML5 supports both an </a:t>
            </a:r>
            <a:r>
              <a:rPr lang="en-US" sz="2400" b="1" dirty="0">
                <a:latin typeface="Tw Cen MT" panose="020B0602020104020603" pitchFamily="34" charset="0"/>
              </a:rPr>
              <a:t>ordered</a:t>
            </a:r>
            <a:r>
              <a:rPr lang="en-US" sz="2400" dirty="0">
                <a:latin typeface="Tw Cen MT" panose="020B0602020104020603" pitchFamily="34" charset="0"/>
              </a:rPr>
              <a:t> list using the </a:t>
            </a:r>
            <a:r>
              <a:rPr lang="en-US" sz="2400" i="1" dirty="0" err="1">
                <a:latin typeface="Tw Cen MT" panose="020B0602020104020603" pitchFamily="34" charset="0"/>
              </a:rPr>
              <a:t>ol</a:t>
            </a:r>
            <a:r>
              <a:rPr lang="en-US" sz="2400" dirty="0">
                <a:latin typeface="Tw Cen MT" panose="020B0602020104020603" pitchFamily="34" charset="0"/>
              </a:rPr>
              <a:t> element as well as an </a:t>
            </a:r>
            <a:r>
              <a:rPr lang="en-US" sz="2400" b="1" dirty="0">
                <a:latin typeface="Tw Cen MT" panose="020B0602020104020603" pitchFamily="34" charset="0"/>
              </a:rPr>
              <a:t>unordered </a:t>
            </a:r>
            <a:r>
              <a:rPr lang="en-US" sz="2400" dirty="0">
                <a:latin typeface="Tw Cen MT" panose="020B0602020104020603" pitchFamily="34" charset="0"/>
              </a:rPr>
              <a:t>list using the </a:t>
            </a:r>
            <a:r>
              <a:rPr lang="en-US" sz="2400" i="1" dirty="0">
                <a:latin typeface="Tw Cen MT" panose="020B0602020104020603" pitchFamily="34" charset="0"/>
              </a:rPr>
              <a:t>ul</a:t>
            </a:r>
            <a:r>
              <a:rPr lang="en-US" sz="2400" dirty="0">
                <a:latin typeface="Tw Cen MT" panose="020B0602020104020603" pitchFamily="34" charset="0"/>
              </a:rPr>
              <a:t> element. They work pretty much the same except for a few additional attributes that are available with an ordered list.</a:t>
            </a:r>
          </a:p>
          <a:p>
            <a:pPr>
              <a:spcAft>
                <a:spcPts val="600"/>
              </a:spcAft>
            </a:pPr>
            <a:r>
              <a:rPr lang="en-US" sz="2400" dirty="0">
                <a:latin typeface="Tw Cen MT" panose="020B0602020104020603" pitchFamily="34" charset="0"/>
              </a:rPr>
              <a:t>The </a:t>
            </a:r>
            <a:r>
              <a:rPr lang="en-US" sz="2400" b="1" dirty="0">
                <a:latin typeface="Tw Cen MT" panose="020B0602020104020603" pitchFamily="34" charset="0"/>
              </a:rPr>
              <a:t>type</a:t>
            </a:r>
            <a:r>
              <a:rPr lang="en-US" sz="2400" dirty="0">
                <a:latin typeface="Tw Cen MT" panose="020B0602020104020603" pitchFamily="34" charset="0"/>
              </a:rPr>
              <a:t> attribute specifies what type of </a:t>
            </a:r>
          </a:p>
          <a:p>
            <a:pPr>
              <a:spcAft>
                <a:spcPts val="600"/>
              </a:spcAft>
            </a:pPr>
            <a:r>
              <a:rPr lang="en-US" sz="2400" dirty="0">
                <a:latin typeface="Tw Cen MT" panose="020B0602020104020603" pitchFamily="34" charset="0"/>
              </a:rPr>
              <a:t>“numbering” to use. Here are the supported values:</a:t>
            </a:r>
          </a:p>
          <a:p>
            <a:pPr marL="342900" indent="-342900">
              <a:spcAft>
                <a:spcPts val="600"/>
              </a:spcAft>
              <a:buFont typeface="Wingdings" panose="05000000000000000000" pitchFamily="2" charset="2"/>
              <a:buChar char="§"/>
            </a:pPr>
            <a:r>
              <a:rPr lang="en-US" sz="2400" dirty="0">
                <a:latin typeface="Tw Cen MT" panose="020B0602020104020603" pitchFamily="34" charset="0"/>
              </a:rPr>
              <a:t>1 - Use numbers (this is the default value if not specified)</a:t>
            </a:r>
          </a:p>
          <a:p>
            <a:pPr marL="342900" indent="-342900">
              <a:spcAft>
                <a:spcPts val="600"/>
              </a:spcAft>
              <a:buFont typeface="Wingdings" panose="05000000000000000000" pitchFamily="2" charset="2"/>
              <a:buChar char="§"/>
            </a:pPr>
            <a:r>
              <a:rPr lang="en-US" sz="2400" dirty="0">
                <a:latin typeface="Tw Cen MT" panose="020B0602020104020603" pitchFamily="34" charset="0"/>
              </a:rPr>
              <a:t>A - Use uppercase letters (e.g., A, B, C, D)</a:t>
            </a:r>
          </a:p>
          <a:p>
            <a:pPr marL="342900" indent="-342900">
              <a:spcAft>
                <a:spcPts val="600"/>
              </a:spcAft>
              <a:buFont typeface="Wingdings" panose="05000000000000000000" pitchFamily="2" charset="2"/>
              <a:buChar char="§"/>
            </a:pPr>
            <a:r>
              <a:rPr lang="en-US" sz="2400" dirty="0">
                <a:latin typeface="Tw Cen MT" panose="020B0602020104020603" pitchFamily="34" charset="0"/>
              </a:rPr>
              <a:t>a - Use lowercase letters</a:t>
            </a:r>
          </a:p>
          <a:p>
            <a:pPr marL="342900" indent="-342900">
              <a:spcAft>
                <a:spcPts val="600"/>
              </a:spcAft>
              <a:buFont typeface="Wingdings" panose="05000000000000000000" pitchFamily="2" charset="2"/>
              <a:buChar char="§"/>
            </a:pPr>
            <a:r>
              <a:rPr lang="en-US" sz="2400" dirty="0">
                <a:latin typeface="Tw Cen MT" panose="020B0602020104020603" pitchFamily="34" charset="0"/>
              </a:rPr>
              <a:t>I - Use Roman numerals with uppercase letters (e.g., I, II, III, IV)</a:t>
            </a:r>
          </a:p>
          <a:p>
            <a:pPr marL="342900" indent="-342900">
              <a:spcAft>
                <a:spcPts val="600"/>
              </a:spcAft>
              <a:buFont typeface="Wingdings" panose="05000000000000000000" pitchFamily="2" charset="2"/>
              <a:buChar char="§"/>
            </a:pPr>
            <a:r>
              <a:rPr lang="en-US" sz="2400" dirty="0" err="1">
                <a:latin typeface="Tw Cen MT" panose="020B0602020104020603" pitchFamily="34" charset="0"/>
              </a:rPr>
              <a:t>i</a:t>
            </a:r>
            <a:r>
              <a:rPr lang="en-US" sz="2400" dirty="0">
                <a:latin typeface="Tw Cen MT" panose="020B0602020104020603" pitchFamily="34" charset="0"/>
              </a:rPr>
              <a:t> - Use lowercase Roman numerals</a:t>
            </a:r>
          </a:p>
          <a:p>
            <a:pPr>
              <a:spcAft>
                <a:spcPts val="600"/>
              </a:spcAft>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p:txBody>
      </p:sp>
      <p:pic>
        <p:nvPicPr>
          <p:cNvPr id="5" name="Picture 4">
            <a:extLst>
              <a:ext uri="{FF2B5EF4-FFF2-40B4-BE49-F238E27FC236}">
                <a16:creationId xmlns:a16="http://schemas.microsoft.com/office/drawing/2014/main" id="{57A65F8A-2413-45E1-9EE3-5740C23B62C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609553" y="1663318"/>
            <a:ext cx="3314700" cy="4069971"/>
          </a:xfrm>
          <a:prstGeom prst="rect">
            <a:avLst/>
          </a:prstGeom>
        </p:spPr>
      </p:pic>
    </p:spTree>
    <p:extLst>
      <p:ext uri="{BB962C8B-B14F-4D97-AF65-F5344CB8AC3E}">
        <p14:creationId xmlns:p14="http://schemas.microsoft.com/office/powerpoint/2010/main" val="3885287120"/>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9abdf04-df89-4a9c-afac-69ccba07f5d3" xsi:nil="true"/>
    <lcf76f155ced4ddcb4097134ff3c332f xmlns="1dca4144-4059-447c-9b01-adf414136e88">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7D7E503D412FA4EBB6910857F100727" ma:contentTypeVersion="12" ma:contentTypeDescription="Create a new document." ma:contentTypeScope="" ma:versionID="97ff6206bd082ad601ae78414115bdd4">
  <xsd:schema xmlns:xsd="http://www.w3.org/2001/XMLSchema" xmlns:xs="http://www.w3.org/2001/XMLSchema" xmlns:p="http://schemas.microsoft.com/office/2006/metadata/properties" xmlns:ns2="1dca4144-4059-447c-9b01-adf414136e88" xmlns:ns3="f9abdf04-df89-4a9c-afac-69ccba07f5d3" targetNamespace="http://schemas.microsoft.com/office/2006/metadata/properties" ma:root="true" ma:fieldsID="17fbfce85ab1c4319deb2712cc0d18e9" ns2:_="" ns3:_="">
    <xsd:import namespace="1dca4144-4059-447c-9b01-adf414136e88"/>
    <xsd:import namespace="f9abdf04-df89-4a9c-afac-69ccba07f5d3"/>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ca4144-4059-447c-9b01-adf414136e88"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8659fb2-b048-4a03-9597-72c8c0ef979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abdf04-df89-4a9c-afac-69ccba07f5d3"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18f4e66-a5a5-44ef-890e-c68b140bb83c}" ma:internalName="TaxCatchAll" ma:showField="CatchAllData" ma:web="f9abdf04-df89-4a9c-afac-69ccba07f5d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schemas.microsoft.com/office/infopath/2007/PartnerControls"/>
    <ds:schemaRef ds:uri="http://purl.org/dc/dcmitype/"/>
    <ds:schemaRef ds:uri="http://www.w3.org/XML/1998/namespace"/>
    <ds:schemaRef ds:uri="http://purl.org/dc/terms/"/>
    <ds:schemaRef ds:uri="71af3243-3dd4-4a8d-8c0d-dd76da1f02a5"/>
    <ds:schemaRef ds:uri="16c05727-aa75-4e4a-9b5f-8a80a1165891"/>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f9abdf04-df89-4a9c-afac-69ccba07f5d3"/>
    <ds:schemaRef ds:uri="1dca4144-4059-447c-9b01-adf414136e88"/>
  </ds:schemaRefs>
</ds:datastoreItem>
</file>

<file path=customXml/itemProps2.xml><?xml version="1.0" encoding="utf-8"?>
<ds:datastoreItem xmlns:ds="http://schemas.openxmlformats.org/officeDocument/2006/customXml" ds:itemID="{F2DE0B75-5E72-4ECB-8AEC-E1F5639F99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ca4144-4059-447c-9b01-adf414136e88"/>
    <ds:schemaRef ds:uri="f9abdf04-df89-4a9c-afac-69ccba07f5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3984</Words>
  <Application>Microsoft Office PowerPoint</Application>
  <PresentationFormat>Widescreen</PresentationFormat>
  <Paragraphs>374</Paragraphs>
  <Slides>48</Slides>
  <Notes>7</Notes>
  <HiddenSlides>0</HiddenSlides>
  <MMClips>2</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  CW412  part ii </vt:lpstr>
      <vt:lpstr>PowerPoint Presentation</vt:lpstr>
      <vt:lpstr>PowerPoint Presentation</vt:lpstr>
      <vt:lpstr>apply HTML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HTML Table and Form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 HTML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CW412  part ii </dc:title>
  <dc:creator/>
  <cp:lastModifiedBy/>
  <cp:revision>6</cp:revision>
  <dcterms:created xsi:type="dcterms:W3CDTF">2022-05-31T12:21:57Z</dcterms:created>
  <dcterms:modified xsi:type="dcterms:W3CDTF">2024-04-04T18:27:04Z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